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8" r:id="rId3"/>
    <p:sldId id="271"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99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83200A-2C80-41E4-89A4-54FF3E4C064B}"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FF61EFD5-E74C-4F54-A8A8-DD7F7A9E5DC3}">
      <dgm:prSet/>
      <dgm:spPr/>
      <dgm:t>
        <a:bodyPr/>
        <a:lstStyle/>
        <a:p>
          <a:r>
            <a:rPr lang="en-US"/>
            <a:t>Explore</a:t>
          </a:r>
        </a:p>
      </dgm:t>
    </dgm:pt>
    <dgm:pt modelId="{DBEDEE6F-C4DC-4397-BEAF-6D8D02D8B8B8}" type="parTrans" cxnId="{5F68FBFF-1A69-4AE1-A5C6-46E779B26198}">
      <dgm:prSet/>
      <dgm:spPr/>
      <dgm:t>
        <a:bodyPr/>
        <a:lstStyle/>
        <a:p>
          <a:endParaRPr lang="en-US"/>
        </a:p>
      </dgm:t>
    </dgm:pt>
    <dgm:pt modelId="{7EDCAC24-BC52-4498-8280-873DF8BDB575}" type="sibTrans" cxnId="{5F68FBFF-1A69-4AE1-A5C6-46E779B26198}">
      <dgm:prSet/>
      <dgm:spPr/>
      <dgm:t>
        <a:bodyPr/>
        <a:lstStyle/>
        <a:p>
          <a:endParaRPr lang="en-US"/>
        </a:p>
      </dgm:t>
    </dgm:pt>
    <dgm:pt modelId="{2539558A-6AAC-4580-8A2F-86602C27FB3C}">
      <dgm:prSet/>
      <dgm:spPr/>
      <dgm:t>
        <a:bodyPr/>
        <a:lstStyle/>
        <a:p>
          <a:r>
            <a:rPr lang="en-US"/>
            <a:t>Explore Advanced Models: Investigate the potential of more advanced time series models beyond ARIMA, SARIMA, and LSTM for air quality prediction.</a:t>
          </a:r>
        </a:p>
      </dgm:t>
    </dgm:pt>
    <dgm:pt modelId="{D49C55F2-2C66-450E-8EC4-C8E6B695704A}" type="parTrans" cxnId="{A51D1B40-E910-4669-A0D2-960B563C3EDD}">
      <dgm:prSet/>
      <dgm:spPr/>
      <dgm:t>
        <a:bodyPr/>
        <a:lstStyle/>
        <a:p>
          <a:endParaRPr lang="en-US"/>
        </a:p>
      </dgm:t>
    </dgm:pt>
    <dgm:pt modelId="{CAC2C79A-E9D2-413D-BB75-0A7FF622A3F4}" type="sibTrans" cxnId="{A51D1B40-E910-4669-A0D2-960B563C3EDD}">
      <dgm:prSet/>
      <dgm:spPr/>
      <dgm:t>
        <a:bodyPr/>
        <a:lstStyle/>
        <a:p>
          <a:endParaRPr lang="en-US"/>
        </a:p>
      </dgm:t>
    </dgm:pt>
    <dgm:pt modelId="{EA352D4A-21DC-4BCF-A15C-75E8EEC1C212}">
      <dgm:prSet/>
      <dgm:spPr/>
      <dgm:t>
        <a:bodyPr/>
        <a:lstStyle/>
        <a:p>
          <a:r>
            <a:rPr lang="en-US"/>
            <a:t>Incorporate</a:t>
          </a:r>
        </a:p>
      </dgm:t>
    </dgm:pt>
    <dgm:pt modelId="{8CADFED3-537F-42EB-B902-90434BF3A761}" type="parTrans" cxnId="{C6DA373E-2ADE-459B-9AE4-0062D630CDC8}">
      <dgm:prSet/>
      <dgm:spPr/>
      <dgm:t>
        <a:bodyPr/>
        <a:lstStyle/>
        <a:p>
          <a:endParaRPr lang="en-US"/>
        </a:p>
      </dgm:t>
    </dgm:pt>
    <dgm:pt modelId="{694649EA-03EE-4CE8-B728-26D69EC231BA}" type="sibTrans" cxnId="{C6DA373E-2ADE-459B-9AE4-0062D630CDC8}">
      <dgm:prSet/>
      <dgm:spPr/>
      <dgm:t>
        <a:bodyPr/>
        <a:lstStyle/>
        <a:p>
          <a:endParaRPr lang="en-US"/>
        </a:p>
      </dgm:t>
    </dgm:pt>
    <dgm:pt modelId="{FBC04709-23BF-4CD8-BEB2-8DF308B766F5}">
      <dgm:prSet/>
      <dgm:spPr/>
      <dgm:t>
        <a:bodyPr/>
        <a:lstStyle/>
        <a:p>
          <a:r>
            <a:rPr lang="en-US"/>
            <a:t>Incorporate Additional Features: Enhance the models by incorporating additional relevant features such as meteorological data, traffic patterns, and industrial activities.</a:t>
          </a:r>
        </a:p>
      </dgm:t>
    </dgm:pt>
    <dgm:pt modelId="{9EA91A95-19E5-4A2C-A0E2-1B9320872A00}" type="parTrans" cxnId="{8FF82596-4BE3-4BCC-8DB1-F2D12DCFAF08}">
      <dgm:prSet/>
      <dgm:spPr/>
      <dgm:t>
        <a:bodyPr/>
        <a:lstStyle/>
        <a:p>
          <a:endParaRPr lang="en-US"/>
        </a:p>
      </dgm:t>
    </dgm:pt>
    <dgm:pt modelId="{44641838-BA43-4EE8-88DE-BB97E9B83316}" type="sibTrans" cxnId="{8FF82596-4BE3-4BCC-8DB1-F2D12DCFAF08}">
      <dgm:prSet/>
      <dgm:spPr/>
      <dgm:t>
        <a:bodyPr/>
        <a:lstStyle/>
        <a:p>
          <a:endParaRPr lang="en-US"/>
        </a:p>
      </dgm:t>
    </dgm:pt>
    <dgm:pt modelId="{42561152-3FC8-4C11-930D-44E791116BEA}">
      <dgm:prSet/>
      <dgm:spPr/>
      <dgm:t>
        <a:bodyPr/>
        <a:lstStyle/>
        <a:p>
          <a:r>
            <a:rPr lang="en-US"/>
            <a:t>Long</a:t>
          </a:r>
        </a:p>
      </dgm:t>
    </dgm:pt>
    <dgm:pt modelId="{F8F2557D-029C-457C-8FAA-60A9E1BCB805}" type="parTrans" cxnId="{2696DA78-6E49-4E6B-8C5A-A21AB57CEDAD}">
      <dgm:prSet/>
      <dgm:spPr/>
      <dgm:t>
        <a:bodyPr/>
        <a:lstStyle/>
        <a:p>
          <a:endParaRPr lang="en-US"/>
        </a:p>
      </dgm:t>
    </dgm:pt>
    <dgm:pt modelId="{57B11C23-26F7-46A8-89AB-67DFB310BBD0}" type="sibTrans" cxnId="{2696DA78-6E49-4E6B-8C5A-A21AB57CEDAD}">
      <dgm:prSet/>
      <dgm:spPr/>
      <dgm:t>
        <a:bodyPr/>
        <a:lstStyle/>
        <a:p>
          <a:endParaRPr lang="en-US"/>
        </a:p>
      </dgm:t>
    </dgm:pt>
    <dgm:pt modelId="{D458116E-9722-421E-AA77-0F555A0A1D44}">
      <dgm:prSet/>
      <dgm:spPr/>
      <dgm:t>
        <a:bodyPr/>
        <a:lstStyle/>
        <a:p>
          <a:r>
            <a:rPr lang="en-US"/>
            <a:t>Long-Term Temporal Analysis: Conduct a more extensive analysis of long-term temporal patterns to capture annual and multi-year trends in air quality.</a:t>
          </a:r>
        </a:p>
      </dgm:t>
    </dgm:pt>
    <dgm:pt modelId="{7EC0C60E-E9EC-4BB1-9A5C-2ED181746E9C}" type="parTrans" cxnId="{BAA6620C-7347-4E93-8F89-DB06F6F8FCFA}">
      <dgm:prSet/>
      <dgm:spPr/>
      <dgm:t>
        <a:bodyPr/>
        <a:lstStyle/>
        <a:p>
          <a:endParaRPr lang="en-US"/>
        </a:p>
      </dgm:t>
    </dgm:pt>
    <dgm:pt modelId="{76D85E66-7177-42C8-AB62-80036F9C09FF}" type="sibTrans" cxnId="{BAA6620C-7347-4E93-8F89-DB06F6F8FCFA}">
      <dgm:prSet/>
      <dgm:spPr/>
      <dgm:t>
        <a:bodyPr/>
        <a:lstStyle/>
        <a:p>
          <a:endParaRPr lang="en-US"/>
        </a:p>
      </dgm:t>
    </dgm:pt>
    <dgm:pt modelId="{902F3977-5978-4472-B02B-2373043AD036}">
      <dgm:prSet/>
      <dgm:spPr/>
      <dgm:t>
        <a:bodyPr/>
        <a:lstStyle/>
        <a:p>
          <a:r>
            <a:rPr lang="en-US"/>
            <a:t>Develop</a:t>
          </a:r>
        </a:p>
      </dgm:t>
    </dgm:pt>
    <dgm:pt modelId="{0AECA25C-12E7-4069-A087-7FB426A95FDE}" type="parTrans" cxnId="{843BE68A-64C7-4F20-88E6-1B744898D77B}">
      <dgm:prSet/>
      <dgm:spPr/>
      <dgm:t>
        <a:bodyPr/>
        <a:lstStyle/>
        <a:p>
          <a:endParaRPr lang="en-US"/>
        </a:p>
      </dgm:t>
    </dgm:pt>
    <dgm:pt modelId="{B0A9EA7A-717F-4248-A00D-510EB185917E}" type="sibTrans" cxnId="{843BE68A-64C7-4F20-88E6-1B744898D77B}">
      <dgm:prSet/>
      <dgm:spPr/>
      <dgm:t>
        <a:bodyPr/>
        <a:lstStyle/>
        <a:p>
          <a:endParaRPr lang="en-US"/>
        </a:p>
      </dgm:t>
    </dgm:pt>
    <dgm:pt modelId="{494BB284-935D-4963-BB05-8F60BBB13DFE}">
      <dgm:prSet/>
      <dgm:spPr/>
      <dgm:t>
        <a:bodyPr/>
        <a:lstStyle/>
        <a:p>
          <a:r>
            <a:rPr lang="en-US"/>
            <a:t>Real-time Monitoring: Develop a real-time air quality monitoring system using sensor networks for more accurate and timely predictions.</a:t>
          </a:r>
        </a:p>
      </dgm:t>
    </dgm:pt>
    <dgm:pt modelId="{EFDD4D85-7C69-410F-9975-002EA9A7920F}" type="parTrans" cxnId="{FE4DDB56-4411-4033-8F6A-7EC461A09459}">
      <dgm:prSet/>
      <dgm:spPr/>
      <dgm:t>
        <a:bodyPr/>
        <a:lstStyle/>
        <a:p>
          <a:endParaRPr lang="en-US"/>
        </a:p>
      </dgm:t>
    </dgm:pt>
    <dgm:pt modelId="{EA77B2ED-5E48-4A61-8B62-8F1D7A457223}" type="sibTrans" cxnId="{FE4DDB56-4411-4033-8F6A-7EC461A09459}">
      <dgm:prSet/>
      <dgm:spPr/>
      <dgm:t>
        <a:bodyPr/>
        <a:lstStyle/>
        <a:p>
          <a:endParaRPr lang="en-US"/>
        </a:p>
      </dgm:t>
    </dgm:pt>
    <dgm:pt modelId="{E33DB0F4-5B17-448F-B1C1-BDAA5CEC4934}">
      <dgm:prSet/>
      <dgm:spPr/>
      <dgm:t>
        <a:bodyPr/>
        <a:lstStyle/>
        <a:p>
          <a:r>
            <a:rPr lang="en-US"/>
            <a:t>Collaborate</a:t>
          </a:r>
        </a:p>
      </dgm:t>
    </dgm:pt>
    <dgm:pt modelId="{1B4BA134-0F94-46BC-974B-88E4F0544121}" type="parTrans" cxnId="{017EAD0D-05E3-43AE-A4A9-67F27E2F0F67}">
      <dgm:prSet/>
      <dgm:spPr/>
      <dgm:t>
        <a:bodyPr/>
        <a:lstStyle/>
        <a:p>
          <a:endParaRPr lang="en-US"/>
        </a:p>
      </dgm:t>
    </dgm:pt>
    <dgm:pt modelId="{1FD880DF-6838-442D-8495-6445061E9A7E}" type="sibTrans" cxnId="{017EAD0D-05E3-43AE-A4A9-67F27E2F0F67}">
      <dgm:prSet/>
      <dgm:spPr/>
      <dgm:t>
        <a:bodyPr/>
        <a:lstStyle/>
        <a:p>
          <a:endParaRPr lang="en-US"/>
        </a:p>
      </dgm:t>
    </dgm:pt>
    <dgm:pt modelId="{7A0D9EE0-1361-4021-9424-50D23237CF4B}">
      <dgm:prSet/>
      <dgm:spPr/>
      <dgm:t>
        <a:bodyPr/>
        <a:lstStyle/>
        <a:p>
          <a:r>
            <a:rPr lang="en-US"/>
            <a:t>Cross-disciplinary Collaborations: Collaborate with experts from diverse fields like meteorology, environmental science, and public health for a comprehensive understanding of air quality dynamics.</a:t>
          </a:r>
        </a:p>
      </dgm:t>
    </dgm:pt>
    <dgm:pt modelId="{5B4C0028-796A-4A6C-8281-A73676D40AFB}" type="parTrans" cxnId="{B71DAB50-7C7F-4DE4-A222-9F24071A86A8}">
      <dgm:prSet/>
      <dgm:spPr/>
      <dgm:t>
        <a:bodyPr/>
        <a:lstStyle/>
        <a:p>
          <a:endParaRPr lang="en-US"/>
        </a:p>
      </dgm:t>
    </dgm:pt>
    <dgm:pt modelId="{2DDF1F3C-513C-4E8D-AD2E-1D37B3377A97}" type="sibTrans" cxnId="{B71DAB50-7C7F-4DE4-A222-9F24071A86A8}">
      <dgm:prSet/>
      <dgm:spPr/>
      <dgm:t>
        <a:bodyPr/>
        <a:lstStyle/>
        <a:p>
          <a:endParaRPr lang="en-US"/>
        </a:p>
      </dgm:t>
    </dgm:pt>
    <dgm:pt modelId="{A6472730-AB17-474F-9DB6-AD807BE46A9A}" type="pres">
      <dgm:prSet presAssocID="{8983200A-2C80-41E4-89A4-54FF3E4C064B}" presName="Name0" presStyleCnt="0">
        <dgm:presLayoutVars>
          <dgm:dir/>
          <dgm:animLvl val="lvl"/>
          <dgm:resizeHandles val="exact"/>
        </dgm:presLayoutVars>
      </dgm:prSet>
      <dgm:spPr/>
    </dgm:pt>
    <dgm:pt modelId="{DB1B9144-49EE-4EC7-B43F-95073C3D6336}" type="pres">
      <dgm:prSet presAssocID="{FF61EFD5-E74C-4F54-A8A8-DD7F7A9E5DC3}" presName="linNode" presStyleCnt="0"/>
      <dgm:spPr/>
    </dgm:pt>
    <dgm:pt modelId="{1E6BF9D1-3A2B-4E64-AC82-09FD7AF2DD5F}" type="pres">
      <dgm:prSet presAssocID="{FF61EFD5-E74C-4F54-A8A8-DD7F7A9E5DC3}" presName="parentText" presStyleLbl="alignNode1" presStyleIdx="0" presStyleCnt="5">
        <dgm:presLayoutVars>
          <dgm:chMax val="1"/>
          <dgm:bulletEnabled/>
        </dgm:presLayoutVars>
      </dgm:prSet>
      <dgm:spPr/>
    </dgm:pt>
    <dgm:pt modelId="{55200495-405A-4A0A-82A6-A2AC3F2C1D0B}" type="pres">
      <dgm:prSet presAssocID="{FF61EFD5-E74C-4F54-A8A8-DD7F7A9E5DC3}" presName="descendantText" presStyleLbl="alignAccFollowNode1" presStyleIdx="0" presStyleCnt="5">
        <dgm:presLayoutVars>
          <dgm:bulletEnabled/>
        </dgm:presLayoutVars>
      </dgm:prSet>
      <dgm:spPr/>
    </dgm:pt>
    <dgm:pt modelId="{67F5EF9C-5D67-449F-9B67-DBA16F5D3ED3}" type="pres">
      <dgm:prSet presAssocID="{7EDCAC24-BC52-4498-8280-873DF8BDB575}" presName="sp" presStyleCnt="0"/>
      <dgm:spPr/>
    </dgm:pt>
    <dgm:pt modelId="{C4BED8D6-64BB-4E09-A1A7-BBF50F9EA0BF}" type="pres">
      <dgm:prSet presAssocID="{EA352D4A-21DC-4BCF-A15C-75E8EEC1C212}" presName="linNode" presStyleCnt="0"/>
      <dgm:spPr/>
    </dgm:pt>
    <dgm:pt modelId="{DA0C02B1-488A-4438-9CDE-442A1CFA09A4}" type="pres">
      <dgm:prSet presAssocID="{EA352D4A-21DC-4BCF-A15C-75E8EEC1C212}" presName="parentText" presStyleLbl="alignNode1" presStyleIdx="1" presStyleCnt="5">
        <dgm:presLayoutVars>
          <dgm:chMax val="1"/>
          <dgm:bulletEnabled/>
        </dgm:presLayoutVars>
      </dgm:prSet>
      <dgm:spPr/>
    </dgm:pt>
    <dgm:pt modelId="{0F034D83-91A0-4371-B5D8-CB7880D2F950}" type="pres">
      <dgm:prSet presAssocID="{EA352D4A-21DC-4BCF-A15C-75E8EEC1C212}" presName="descendantText" presStyleLbl="alignAccFollowNode1" presStyleIdx="1" presStyleCnt="5">
        <dgm:presLayoutVars>
          <dgm:bulletEnabled/>
        </dgm:presLayoutVars>
      </dgm:prSet>
      <dgm:spPr/>
    </dgm:pt>
    <dgm:pt modelId="{002CB1CC-A670-4BCF-B1B8-61A4B2E4290B}" type="pres">
      <dgm:prSet presAssocID="{694649EA-03EE-4CE8-B728-26D69EC231BA}" presName="sp" presStyleCnt="0"/>
      <dgm:spPr/>
    </dgm:pt>
    <dgm:pt modelId="{8CAB41B9-3C9D-44E8-B107-0941BB872789}" type="pres">
      <dgm:prSet presAssocID="{42561152-3FC8-4C11-930D-44E791116BEA}" presName="linNode" presStyleCnt="0"/>
      <dgm:spPr/>
    </dgm:pt>
    <dgm:pt modelId="{C04B9CE9-6736-4087-AD5B-F9DEF383709B}" type="pres">
      <dgm:prSet presAssocID="{42561152-3FC8-4C11-930D-44E791116BEA}" presName="parentText" presStyleLbl="alignNode1" presStyleIdx="2" presStyleCnt="5">
        <dgm:presLayoutVars>
          <dgm:chMax val="1"/>
          <dgm:bulletEnabled/>
        </dgm:presLayoutVars>
      </dgm:prSet>
      <dgm:spPr/>
    </dgm:pt>
    <dgm:pt modelId="{7DB6DC24-2B9D-49F4-BFDE-FC98D9700727}" type="pres">
      <dgm:prSet presAssocID="{42561152-3FC8-4C11-930D-44E791116BEA}" presName="descendantText" presStyleLbl="alignAccFollowNode1" presStyleIdx="2" presStyleCnt="5">
        <dgm:presLayoutVars>
          <dgm:bulletEnabled/>
        </dgm:presLayoutVars>
      </dgm:prSet>
      <dgm:spPr/>
    </dgm:pt>
    <dgm:pt modelId="{E8D993DF-4D19-4DBA-B7CA-60E721CA2E5D}" type="pres">
      <dgm:prSet presAssocID="{57B11C23-26F7-46A8-89AB-67DFB310BBD0}" presName="sp" presStyleCnt="0"/>
      <dgm:spPr/>
    </dgm:pt>
    <dgm:pt modelId="{5B7E26C2-BF83-4B49-9C72-D050E4930F30}" type="pres">
      <dgm:prSet presAssocID="{902F3977-5978-4472-B02B-2373043AD036}" presName="linNode" presStyleCnt="0"/>
      <dgm:spPr/>
    </dgm:pt>
    <dgm:pt modelId="{EC4F5D1C-87D9-4593-B67B-F0C7C4A46C37}" type="pres">
      <dgm:prSet presAssocID="{902F3977-5978-4472-B02B-2373043AD036}" presName="parentText" presStyleLbl="alignNode1" presStyleIdx="3" presStyleCnt="5">
        <dgm:presLayoutVars>
          <dgm:chMax val="1"/>
          <dgm:bulletEnabled/>
        </dgm:presLayoutVars>
      </dgm:prSet>
      <dgm:spPr/>
    </dgm:pt>
    <dgm:pt modelId="{6375271A-D191-4DAA-9AA5-B06CA3C1702C}" type="pres">
      <dgm:prSet presAssocID="{902F3977-5978-4472-B02B-2373043AD036}" presName="descendantText" presStyleLbl="alignAccFollowNode1" presStyleIdx="3" presStyleCnt="5">
        <dgm:presLayoutVars>
          <dgm:bulletEnabled/>
        </dgm:presLayoutVars>
      </dgm:prSet>
      <dgm:spPr/>
    </dgm:pt>
    <dgm:pt modelId="{EF41896E-1B84-483B-AE4D-BE8A22DA5D23}" type="pres">
      <dgm:prSet presAssocID="{B0A9EA7A-717F-4248-A00D-510EB185917E}" presName="sp" presStyleCnt="0"/>
      <dgm:spPr/>
    </dgm:pt>
    <dgm:pt modelId="{21615D6E-6583-4128-BE9C-3E3A0387BFD6}" type="pres">
      <dgm:prSet presAssocID="{E33DB0F4-5B17-448F-B1C1-BDAA5CEC4934}" presName="linNode" presStyleCnt="0"/>
      <dgm:spPr/>
    </dgm:pt>
    <dgm:pt modelId="{782F9986-DB76-4CD2-8EE0-94CF0D53865F}" type="pres">
      <dgm:prSet presAssocID="{E33DB0F4-5B17-448F-B1C1-BDAA5CEC4934}" presName="parentText" presStyleLbl="alignNode1" presStyleIdx="4" presStyleCnt="5">
        <dgm:presLayoutVars>
          <dgm:chMax val="1"/>
          <dgm:bulletEnabled/>
        </dgm:presLayoutVars>
      </dgm:prSet>
      <dgm:spPr/>
    </dgm:pt>
    <dgm:pt modelId="{9754BBE5-677E-43CF-A288-6FE241DA1F3D}" type="pres">
      <dgm:prSet presAssocID="{E33DB0F4-5B17-448F-B1C1-BDAA5CEC4934}" presName="descendantText" presStyleLbl="alignAccFollowNode1" presStyleIdx="4" presStyleCnt="5">
        <dgm:presLayoutVars>
          <dgm:bulletEnabled/>
        </dgm:presLayoutVars>
      </dgm:prSet>
      <dgm:spPr/>
    </dgm:pt>
  </dgm:ptLst>
  <dgm:cxnLst>
    <dgm:cxn modelId="{733AD004-A73B-4C5B-B8C9-507F8AE37E08}" type="presOf" srcId="{EA352D4A-21DC-4BCF-A15C-75E8EEC1C212}" destId="{DA0C02B1-488A-4438-9CDE-442A1CFA09A4}" srcOrd="0" destOrd="0" presId="urn:microsoft.com/office/officeart/2016/7/layout/VerticalSolidActionList"/>
    <dgm:cxn modelId="{BAA6620C-7347-4E93-8F89-DB06F6F8FCFA}" srcId="{42561152-3FC8-4C11-930D-44E791116BEA}" destId="{D458116E-9722-421E-AA77-0F555A0A1D44}" srcOrd="0" destOrd="0" parTransId="{7EC0C60E-E9EC-4BB1-9A5C-2ED181746E9C}" sibTransId="{76D85E66-7177-42C8-AB62-80036F9C09FF}"/>
    <dgm:cxn modelId="{017EAD0D-05E3-43AE-A4A9-67F27E2F0F67}" srcId="{8983200A-2C80-41E4-89A4-54FF3E4C064B}" destId="{E33DB0F4-5B17-448F-B1C1-BDAA5CEC4934}" srcOrd="4" destOrd="0" parTransId="{1B4BA134-0F94-46BC-974B-88E4F0544121}" sibTransId="{1FD880DF-6838-442D-8495-6445061E9A7E}"/>
    <dgm:cxn modelId="{A405E513-496B-488A-8200-B57FFC8A3B89}" type="presOf" srcId="{494BB284-935D-4963-BB05-8F60BBB13DFE}" destId="{6375271A-D191-4DAA-9AA5-B06CA3C1702C}" srcOrd="0" destOrd="0" presId="urn:microsoft.com/office/officeart/2016/7/layout/VerticalSolidActionList"/>
    <dgm:cxn modelId="{9D153026-CABD-4DC3-9DF5-2D3FECB96FFB}" type="presOf" srcId="{8983200A-2C80-41E4-89A4-54FF3E4C064B}" destId="{A6472730-AB17-474F-9DB6-AD807BE46A9A}" srcOrd="0" destOrd="0" presId="urn:microsoft.com/office/officeart/2016/7/layout/VerticalSolidActionList"/>
    <dgm:cxn modelId="{9293AA27-6B32-4B53-BD12-D0AD4485E4BC}" type="presOf" srcId="{902F3977-5978-4472-B02B-2373043AD036}" destId="{EC4F5D1C-87D9-4593-B67B-F0C7C4A46C37}" srcOrd="0" destOrd="0" presId="urn:microsoft.com/office/officeart/2016/7/layout/VerticalSolidActionList"/>
    <dgm:cxn modelId="{644A2A32-F9B0-4059-8749-9BD00B31829C}" type="presOf" srcId="{FF61EFD5-E74C-4F54-A8A8-DD7F7A9E5DC3}" destId="{1E6BF9D1-3A2B-4E64-AC82-09FD7AF2DD5F}" srcOrd="0" destOrd="0" presId="urn:microsoft.com/office/officeart/2016/7/layout/VerticalSolidActionList"/>
    <dgm:cxn modelId="{C6DA373E-2ADE-459B-9AE4-0062D630CDC8}" srcId="{8983200A-2C80-41E4-89A4-54FF3E4C064B}" destId="{EA352D4A-21DC-4BCF-A15C-75E8EEC1C212}" srcOrd="1" destOrd="0" parTransId="{8CADFED3-537F-42EB-B902-90434BF3A761}" sibTransId="{694649EA-03EE-4CE8-B728-26D69EC231BA}"/>
    <dgm:cxn modelId="{A51D1B40-E910-4669-A0D2-960B563C3EDD}" srcId="{FF61EFD5-E74C-4F54-A8A8-DD7F7A9E5DC3}" destId="{2539558A-6AAC-4580-8A2F-86602C27FB3C}" srcOrd="0" destOrd="0" parTransId="{D49C55F2-2C66-450E-8EC4-C8E6B695704A}" sibTransId="{CAC2C79A-E9D2-413D-BB75-0A7FF622A3F4}"/>
    <dgm:cxn modelId="{D111105C-FCC2-4B9C-B5EF-CD078D6472D5}" type="presOf" srcId="{7A0D9EE0-1361-4021-9424-50D23237CF4B}" destId="{9754BBE5-677E-43CF-A288-6FE241DA1F3D}" srcOrd="0" destOrd="0" presId="urn:microsoft.com/office/officeart/2016/7/layout/VerticalSolidActionList"/>
    <dgm:cxn modelId="{B71DAB50-7C7F-4DE4-A222-9F24071A86A8}" srcId="{E33DB0F4-5B17-448F-B1C1-BDAA5CEC4934}" destId="{7A0D9EE0-1361-4021-9424-50D23237CF4B}" srcOrd="0" destOrd="0" parTransId="{5B4C0028-796A-4A6C-8281-A73676D40AFB}" sibTransId="{2DDF1F3C-513C-4E8D-AD2E-1D37B3377A97}"/>
    <dgm:cxn modelId="{FE4DDB56-4411-4033-8F6A-7EC461A09459}" srcId="{902F3977-5978-4472-B02B-2373043AD036}" destId="{494BB284-935D-4963-BB05-8F60BBB13DFE}" srcOrd="0" destOrd="0" parTransId="{EFDD4D85-7C69-410F-9975-002EA9A7920F}" sibTransId="{EA77B2ED-5E48-4A61-8B62-8F1D7A457223}"/>
    <dgm:cxn modelId="{2696DA78-6E49-4E6B-8C5A-A21AB57CEDAD}" srcId="{8983200A-2C80-41E4-89A4-54FF3E4C064B}" destId="{42561152-3FC8-4C11-930D-44E791116BEA}" srcOrd="2" destOrd="0" parTransId="{F8F2557D-029C-457C-8FAA-60A9E1BCB805}" sibTransId="{57B11C23-26F7-46A8-89AB-67DFB310BBD0}"/>
    <dgm:cxn modelId="{843BE68A-64C7-4F20-88E6-1B744898D77B}" srcId="{8983200A-2C80-41E4-89A4-54FF3E4C064B}" destId="{902F3977-5978-4472-B02B-2373043AD036}" srcOrd="3" destOrd="0" parTransId="{0AECA25C-12E7-4069-A087-7FB426A95FDE}" sibTransId="{B0A9EA7A-717F-4248-A00D-510EB185917E}"/>
    <dgm:cxn modelId="{8FF82596-4BE3-4BCC-8DB1-F2D12DCFAF08}" srcId="{EA352D4A-21DC-4BCF-A15C-75E8EEC1C212}" destId="{FBC04709-23BF-4CD8-BEB2-8DF308B766F5}" srcOrd="0" destOrd="0" parTransId="{9EA91A95-19E5-4A2C-A0E2-1B9320872A00}" sibTransId="{44641838-BA43-4EE8-88DE-BB97E9B83316}"/>
    <dgm:cxn modelId="{F6965F9C-8BE2-4B02-8E5E-F08E29A73E64}" type="presOf" srcId="{42561152-3FC8-4C11-930D-44E791116BEA}" destId="{C04B9CE9-6736-4087-AD5B-F9DEF383709B}" srcOrd="0" destOrd="0" presId="urn:microsoft.com/office/officeart/2016/7/layout/VerticalSolidActionList"/>
    <dgm:cxn modelId="{7F8E2DA3-89FB-45E9-A5AA-23814F9A63CC}" type="presOf" srcId="{D458116E-9722-421E-AA77-0F555A0A1D44}" destId="{7DB6DC24-2B9D-49F4-BFDE-FC98D9700727}" srcOrd="0" destOrd="0" presId="urn:microsoft.com/office/officeart/2016/7/layout/VerticalSolidActionList"/>
    <dgm:cxn modelId="{B83B43A8-EAD2-42FF-B682-E24EEE660AA2}" type="presOf" srcId="{E33DB0F4-5B17-448F-B1C1-BDAA5CEC4934}" destId="{782F9986-DB76-4CD2-8EE0-94CF0D53865F}" srcOrd="0" destOrd="0" presId="urn:microsoft.com/office/officeart/2016/7/layout/VerticalSolidActionList"/>
    <dgm:cxn modelId="{D3BE04AE-E0DF-4E0F-801C-4E4DC1B2E4DE}" type="presOf" srcId="{FBC04709-23BF-4CD8-BEB2-8DF308B766F5}" destId="{0F034D83-91A0-4371-B5D8-CB7880D2F950}" srcOrd="0" destOrd="0" presId="urn:microsoft.com/office/officeart/2016/7/layout/VerticalSolidActionList"/>
    <dgm:cxn modelId="{FCAE53E5-CC3A-4381-81B6-33B56A3BF8A4}" type="presOf" srcId="{2539558A-6AAC-4580-8A2F-86602C27FB3C}" destId="{55200495-405A-4A0A-82A6-A2AC3F2C1D0B}" srcOrd="0" destOrd="0" presId="urn:microsoft.com/office/officeart/2016/7/layout/VerticalSolidActionList"/>
    <dgm:cxn modelId="{5F68FBFF-1A69-4AE1-A5C6-46E779B26198}" srcId="{8983200A-2C80-41E4-89A4-54FF3E4C064B}" destId="{FF61EFD5-E74C-4F54-A8A8-DD7F7A9E5DC3}" srcOrd="0" destOrd="0" parTransId="{DBEDEE6F-C4DC-4397-BEAF-6D8D02D8B8B8}" sibTransId="{7EDCAC24-BC52-4498-8280-873DF8BDB575}"/>
    <dgm:cxn modelId="{B43B9A41-0E11-4B65-BF13-99C94ADEB2F9}" type="presParOf" srcId="{A6472730-AB17-474F-9DB6-AD807BE46A9A}" destId="{DB1B9144-49EE-4EC7-B43F-95073C3D6336}" srcOrd="0" destOrd="0" presId="urn:microsoft.com/office/officeart/2016/7/layout/VerticalSolidActionList"/>
    <dgm:cxn modelId="{74E07897-D04E-4C2D-9320-9DC48F269C60}" type="presParOf" srcId="{DB1B9144-49EE-4EC7-B43F-95073C3D6336}" destId="{1E6BF9D1-3A2B-4E64-AC82-09FD7AF2DD5F}" srcOrd="0" destOrd="0" presId="urn:microsoft.com/office/officeart/2016/7/layout/VerticalSolidActionList"/>
    <dgm:cxn modelId="{6C081AF8-F78C-4652-9B31-A26F2DC968C1}" type="presParOf" srcId="{DB1B9144-49EE-4EC7-B43F-95073C3D6336}" destId="{55200495-405A-4A0A-82A6-A2AC3F2C1D0B}" srcOrd="1" destOrd="0" presId="urn:microsoft.com/office/officeart/2016/7/layout/VerticalSolidActionList"/>
    <dgm:cxn modelId="{6D26AA75-F7B2-49D2-AC21-411CF450E9E3}" type="presParOf" srcId="{A6472730-AB17-474F-9DB6-AD807BE46A9A}" destId="{67F5EF9C-5D67-449F-9B67-DBA16F5D3ED3}" srcOrd="1" destOrd="0" presId="urn:microsoft.com/office/officeart/2016/7/layout/VerticalSolidActionList"/>
    <dgm:cxn modelId="{7DA5FF25-8856-49FC-9A0F-77C9A4430BC7}" type="presParOf" srcId="{A6472730-AB17-474F-9DB6-AD807BE46A9A}" destId="{C4BED8D6-64BB-4E09-A1A7-BBF50F9EA0BF}" srcOrd="2" destOrd="0" presId="urn:microsoft.com/office/officeart/2016/7/layout/VerticalSolidActionList"/>
    <dgm:cxn modelId="{A5283187-9933-4CE0-9147-5EE1B012CF07}" type="presParOf" srcId="{C4BED8D6-64BB-4E09-A1A7-BBF50F9EA0BF}" destId="{DA0C02B1-488A-4438-9CDE-442A1CFA09A4}" srcOrd="0" destOrd="0" presId="urn:microsoft.com/office/officeart/2016/7/layout/VerticalSolidActionList"/>
    <dgm:cxn modelId="{8AC74874-A2A8-4140-B7C0-A00F836D39E7}" type="presParOf" srcId="{C4BED8D6-64BB-4E09-A1A7-BBF50F9EA0BF}" destId="{0F034D83-91A0-4371-B5D8-CB7880D2F950}" srcOrd="1" destOrd="0" presId="urn:microsoft.com/office/officeart/2016/7/layout/VerticalSolidActionList"/>
    <dgm:cxn modelId="{9CC583B9-C3C1-43EF-8AFD-ED4539255BC8}" type="presParOf" srcId="{A6472730-AB17-474F-9DB6-AD807BE46A9A}" destId="{002CB1CC-A670-4BCF-B1B8-61A4B2E4290B}" srcOrd="3" destOrd="0" presId="urn:microsoft.com/office/officeart/2016/7/layout/VerticalSolidActionList"/>
    <dgm:cxn modelId="{BFC27C84-AC30-48C3-8BF9-C500157A2382}" type="presParOf" srcId="{A6472730-AB17-474F-9DB6-AD807BE46A9A}" destId="{8CAB41B9-3C9D-44E8-B107-0941BB872789}" srcOrd="4" destOrd="0" presId="urn:microsoft.com/office/officeart/2016/7/layout/VerticalSolidActionList"/>
    <dgm:cxn modelId="{CCD58475-D14B-4D1D-B91B-AC1AAE5B0BAF}" type="presParOf" srcId="{8CAB41B9-3C9D-44E8-B107-0941BB872789}" destId="{C04B9CE9-6736-4087-AD5B-F9DEF383709B}" srcOrd="0" destOrd="0" presId="urn:microsoft.com/office/officeart/2016/7/layout/VerticalSolidActionList"/>
    <dgm:cxn modelId="{3531A576-2A62-443F-84AD-E94CB50C2BB5}" type="presParOf" srcId="{8CAB41B9-3C9D-44E8-B107-0941BB872789}" destId="{7DB6DC24-2B9D-49F4-BFDE-FC98D9700727}" srcOrd="1" destOrd="0" presId="urn:microsoft.com/office/officeart/2016/7/layout/VerticalSolidActionList"/>
    <dgm:cxn modelId="{EDC908D5-BCA1-49A4-B3AF-7AE4E27F196C}" type="presParOf" srcId="{A6472730-AB17-474F-9DB6-AD807BE46A9A}" destId="{E8D993DF-4D19-4DBA-B7CA-60E721CA2E5D}" srcOrd="5" destOrd="0" presId="urn:microsoft.com/office/officeart/2016/7/layout/VerticalSolidActionList"/>
    <dgm:cxn modelId="{38368868-1CF8-4B08-80AD-05613547152D}" type="presParOf" srcId="{A6472730-AB17-474F-9DB6-AD807BE46A9A}" destId="{5B7E26C2-BF83-4B49-9C72-D050E4930F30}" srcOrd="6" destOrd="0" presId="urn:microsoft.com/office/officeart/2016/7/layout/VerticalSolidActionList"/>
    <dgm:cxn modelId="{B03AC446-29A9-4DF9-B883-7274BDEF1617}" type="presParOf" srcId="{5B7E26C2-BF83-4B49-9C72-D050E4930F30}" destId="{EC4F5D1C-87D9-4593-B67B-F0C7C4A46C37}" srcOrd="0" destOrd="0" presId="urn:microsoft.com/office/officeart/2016/7/layout/VerticalSolidActionList"/>
    <dgm:cxn modelId="{7C063AC0-B34D-4B9D-BE08-C05226DF15E8}" type="presParOf" srcId="{5B7E26C2-BF83-4B49-9C72-D050E4930F30}" destId="{6375271A-D191-4DAA-9AA5-B06CA3C1702C}" srcOrd="1" destOrd="0" presId="urn:microsoft.com/office/officeart/2016/7/layout/VerticalSolidActionList"/>
    <dgm:cxn modelId="{2DE2E8CF-2483-4B14-97F8-5CC06E047C66}" type="presParOf" srcId="{A6472730-AB17-474F-9DB6-AD807BE46A9A}" destId="{EF41896E-1B84-483B-AE4D-BE8A22DA5D23}" srcOrd="7" destOrd="0" presId="urn:microsoft.com/office/officeart/2016/7/layout/VerticalSolidActionList"/>
    <dgm:cxn modelId="{0842F741-24D9-4687-BE5B-350C095731BA}" type="presParOf" srcId="{A6472730-AB17-474F-9DB6-AD807BE46A9A}" destId="{21615D6E-6583-4128-BE9C-3E3A0387BFD6}" srcOrd="8" destOrd="0" presId="urn:microsoft.com/office/officeart/2016/7/layout/VerticalSolidActionList"/>
    <dgm:cxn modelId="{14B99D6F-F433-40B8-B65D-DD20B832926A}" type="presParOf" srcId="{21615D6E-6583-4128-BE9C-3E3A0387BFD6}" destId="{782F9986-DB76-4CD2-8EE0-94CF0D53865F}" srcOrd="0" destOrd="0" presId="urn:microsoft.com/office/officeart/2016/7/layout/VerticalSolidActionList"/>
    <dgm:cxn modelId="{04918A75-D1F8-4CD8-8EE6-76F5A9B726E6}" type="presParOf" srcId="{21615D6E-6583-4128-BE9C-3E3A0387BFD6}" destId="{9754BBE5-677E-43CF-A288-6FE241DA1F3D}"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00495-405A-4A0A-82A6-A2AC3F2C1D0B}">
      <dsp:nvSpPr>
        <dsp:cNvPr id="0" name=""/>
        <dsp:cNvSpPr/>
      </dsp:nvSpPr>
      <dsp:spPr>
        <a:xfrm>
          <a:off x="1221826" y="1773"/>
          <a:ext cx="4887304" cy="77806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827" tIns="197629" rIns="94827" bIns="197629" numCol="1" spcCol="1270" anchor="ctr" anchorCtr="0">
          <a:noAutofit/>
        </a:bodyPr>
        <a:lstStyle/>
        <a:p>
          <a:pPr marL="0" lvl="0" indent="0" algn="l" defTabSz="488950">
            <a:lnSpc>
              <a:spcPct val="90000"/>
            </a:lnSpc>
            <a:spcBef>
              <a:spcPct val="0"/>
            </a:spcBef>
            <a:spcAft>
              <a:spcPct val="35000"/>
            </a:spcAft>
            <a:buNone/>
          </a:pPr>
          <a:r>
            <a:rPr lang="en-US" sz="1100" kern="1200"/>
            <a:t>Explore Advanced Models: Investigate the potential of more advanced time series models beyond ARIMA, SARIMA, and LSTM for air quality prediction.</a:t>
          </a:r>
        </a:p>
      </dsp:txBody>
      <dsp:txXfrm>
        <a:off x="1221826" y="1773"/>
        <a:ext cx="4887304" cy="778066"/>
      </dsp:txXfrm>
    </dsp:sp>
    <dsp:sp modelId="{1E6BF9D1-3A2B-4E64-AC82-09FD7AF2DD5F}">
      <dsp:nvSpPr>
        <dsp:cNvPr id="0" name=""/>
        <dsp:cNvSpPr/>
      </dsp:nvSpPr>
      <dsp:spPr>
        <a:xfrm>
          <a:off x="0" y="1773"/>
          <a:ext cx="1221826" cy="77806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655" tIns="76856" rIns="64655" bIns="76856" numCol="1" spcCol="1270" anchor="ctr" anchorCtr="0">
          <a:noAutofit/>
        </a:bodyPr>
        <a:lstStyle/>
        <a:p>
          <a:pPr marL="0" lvl="0" indent="0" algn="ctr" defTabSz="622300">
            <a:lnSpc>
              <a:spcPct val="90000"/>
            </a:lnSpc>
            <a:spcBef>
              <a:spcPct val="0"/>
            </a:spcBef>
            <a:spcAft>
              <a:spcPct val="35000"/>
            </a:spcAft>
            <a:buNone/>
          </a:pPr>
          <a:r>
            <a:rPr lang="en-US" sz="1400" kern="1200"/>
            <a:t>Explore</a:t>
          </a:r>
        </a:p>
      </dsp:txBody>
      <dsp:txXfrm>
        <a:off x="0" y="1773"/>
        <a:ext cx="1221826" cy="778066"/>
      </dsp:txXfrm>
    </dsp:sp>
    <dsp:sp modelId="{0F034D83-91A0-4371-B5D8-CB7880D2F950}">
      <dsp:nvSpPr>
        <dsp:cNvPr id="0" name=""/>
        <dsp:cNvSpPr/>
      </dsp:nvSpPr>
      <dsp:spPr>
        <a:xfrm>
          <a:off x="1221826" y="826523"/>
          <a:ext cx="4887304" cy="77806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827" tIns="197629" rIns="94827" bIns="197629" numCol="1" spcCol="1270" anchor="ctr" anchorCtr="0">
          <a:noAutofit/>
        </a:bodyPr>
        <a:lstStyle/>
        <a:p>
          <a:pPr marL="0" lvl="0" indent="0" algn="l" defTabSz="488950">
            <a:lnSpc>
              <a:spcPct val="90000"/>
            </a:lnSpc>
            <a:spcBef>
              <a:spcPct val="0"/>
            </a:spcBef>
            <a:spcAft>
              <a:spcPct val="35000"/>
            </a:spcAft>
            <a:buNone/>
          </a:pPr>
          <a:r>
            <a:rPr lang="en-US" sz="1100" kern="1200"/>
            <a:t>Incorporate Additional Features: Enhance the models by incorporating additional relevant features such as meteorological data, traffic patterns, and industrial activities.</a:t>
          </a:r>
        </a:p>
      </dsp:txBody>
      <dsp:txXfrm>
        <a:off x="1221826" y="826523"/>
        <a:ext cx="4887304" cy="778066"/>
      </dsp:txXfrm>
    </dsp:sp>
    <dsp:sp modelId="{DA0C02B1-488A-4438-9CDE-442A1CFA09A4}">
      <dsp:nvSpPr>
        <dsp:cNvPr id="0" name=""/>
        <dsp:cNvSpPr/>
      </dsp:nvSpPr>
      <dsp:spPr>
        <a:xfrm>
          <a:off x="0" y="826523"/>
          <a:ext cx="1221826" cy="77806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655" tIns="76856" rIns="64655" bIns="76856" numCol="1" spcCol="1270" anchor="ctr" anchorCtr="0">
          <a:noAutofit/>
        </a:bodyPr>
        <a:lstStyle/>
        <a:p>
          <a:pPr marL="0" lvl="0" indent="0" algn="ctr" defTabSz="622300">
            <a:lnSpc>
              <a:spcPct val="90000"/>
            </a:lnSpc>
            <a:spcBef>
              <a:spcPct val="0"/>
            </a:spcBef>
            <a:spcAft>
              <a:spcPct val="35000"/>
            </a:spcAft>
            <a:buNone/>
          </a:pPr>
          <a:r>
            <a:rPr lang="en-US" sz="1400" kern="1200"/>
            <a:t>Incorporate</a:t>
          </a:r>
        </a:p>
      </dsp:txBody>
      <dsp:txXfrm>
        <a:off x="0" y="826523"/>
        <a:ext cx="1221826" cy="778066"/>
      </dsp:txXfrm>
    </dsp:sp>
    <dsp:sp modelId="{7DB6DC24-2B9D-49F4-BFDE-FC98D9700727}">
      <dsp:nvSpPr>
        <dsp:cNvPr id="0" name=""/>
        <dsp:cNvSpPr/>
      </dsp:nvSpPr>
      <dsp:spPr>
        <a:xfrm>
          <a:off x="1221826" y="1651273"/>
          <a:ext cx="4887304" cy="77806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827" tIns="197629" rIns="94827" bIns="197629" numCol="1" spcCol="1270" anchor="ctr" anchorCtr="0">
          <a:noAutofit/>
        </a:bodyPr>
        <a:lstStyle/>
        <a:p>
          <a:pPr marL="0" lvl="0" indent="0" algn="l" defTabSz="488950">
            <a:lnSpc>
              <a:spcPct val="90000"/>
            </a:lnSpc>
            <a:spcBef>
              <a:spcPct val="0"/>
            </a:spcBef>
            <a:spcAft>
              <a:spcPct val="35000"/>
            </a:spcAft>
            <a:buNone/>
          </a:pPr>
          <a:r>
            <a:rPr lang="en-US" sz="1100" kern="1200"/>
            <a:t>Long-Term Temporal Analysis: Conduct a more extensive analysis of long-term temporal patterns to capture annual and multi-year trends in air quality.</a:t>
          </a:r>
        </a:p>
      </dsp:txBody>
      <dsp:txXfrm>
        <a:off x="1221826" y="1651273"/>
        <a:ext cx="4887304" cy="778066"/>
      </dsp:txXfrm>
    </dsp:sp>
    <dsp:sp modelId="{C04B9CE9-6736-4087-AD5B-F9DEF383709B}">
      <dsp:nvSpPr>
        <dsp:cNvPr id="0" name=""/>
        <dsp:cNvSpPr/>
      </dsp:nvSpPr>
      <dsp:spPr>
        <a:xfrm>
          <a:off x="0" y="1651273"/>
          <a:ext cx="1221826" cy="77806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655" tIns="76856" rIns="64655" bIns="76856" numCol="1" spcCol="1270" anchor="ctr" anchorCtr="0">
          <a:noAutofit/>
        </a:bodyPr>
        <a:lstStyle/>
        <a:p>
          <a:pPr marL="0" lvl="0" indent="0" algn="ctr" defTabSz="622300">
            <a:lnSpc>
              <a:spcPct val="90000"/>
            </a:lnSpc>
            <a:spcBef>
              <a:spcPct val="0"/>
            </a:spcBef>
            <a:spcAft>
              <a:spcPct val="35000"/>
            </a:spcAft>
            <a:buNone/>
          </a:pPr>
          <a:r>
            <a:rPr lang="en-US" sz="1400" kern="1200"/>
            <a:t>Long</a:t>
          </a:r>
        </a:p>
      </dsp:txBody>
      <dsp:txXfrm>
        <a:off x="0" y="1651273"/>
        <a:ext cx="1221826" cy="778066"/>
      </dsp:txXfrm>
    </dsp:sp>
    <dsp:sp modelId="{6375271A-D191-4DAA-9AA5-B06CA3C1702C}">
      <dsp:nvSpPr>
        <dsp:cNvPr id="0" name=""/>
        <dsp:cNvSpPr/>
      </dsp:nvSpPr>
      <dsp:spPr>
        <a:xfrm>
          <a:off x="1221826" y="2476023"/>
          <a:ext cx="4887304" cy="77806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827" tIns="197629" rIns="94827" bIns="197629" numCol="1" spcCol="1270" anchor="ctr" anchorCtr="0">
          <a:noAutofit/>
        </a:bodyPr>
        <a:lstStyle/>
        <a:p>
          <a:pPr marL="0" lvl="0" indent="0" algn="l" defTabSz="488950">
            <a:lnSpc>
              <a:spcPct val="90000"/>
            </a:lnSpc>
            <a:spcBef>
              <a:spcPct val="0"/>
            </a:spcBef>
            <a:spcAft>
              <a:spcPct val="35000"/>
            </a:spcAft>
            <a:buNone/>
          </a:pPr>
          <a:r>
            <a:rPr lang="en-US" sz="1100" kern="1200"/>
            <a:t>Real-time Monitoring: Develop a real-time air quality monitoring system using sensor networks for more accurate and timely predictions.</a:t>
          </a:r>
        </a:p>
      </dsp:txBody>
      <dsp:txXfrm>
        <a:off x="1221826" y="2476023"/>
        <a:ext cx="4887304" cy="778066"/>
      </dsp:txXfrm>
    </dsp:sp>
    <dsp:sp modelId="{EC4F5D1C-87D9-4593-B67B-F0C7C4A46C37}">
      <dsp:nvSpPr>
        <dsp:cNvPr id="0" name=""/>
        <dsp:cNvSpPr/>
      </dsp:nvSpPr>
      <dsp:spPr>
        <a:xfrm>
          <a:off x="0" y="2476023"/>
          <a:ext cx="1221826" cy="77806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655" tIns="76856" rIns="64655" bIns="76856" numCol="1" spcCol="1270" anchor="ctr" anchorCtr="0">
          <a:noAutofit/>
        </a:bodyPr>
        <a:lstStyle/>
        <a:p>
          <a:pPr marL="0" lvl="0" indent="0" algn="ctr" defTabSz="622300">
            <a:lnSpc>
              <a:spcPct val="90000"/>
            </a:lnSpc>
            <a:spcBef>
              <a:spcPct val="0"/>
            </a:spcBef>
            <a:spcAft>
              <a:spcPct val="35000"/>
            </a:spcAft>
            <a:buNone/>
          </a:pPr>
          <a:r>
            <a:rPr lang="en-US" sz="1400" kern="1200"/>
            <a:t>Develop</a:t>
          </a:r>
        </a:p>
      </dsp:txBody>
      <dsp:txXfrm>
        <a:off x="0" y="2476023"/>
        <a:ext cx="1221826" cy="778066"/>
      </dsp:txXfrm>
    </dsp:sp>
    <dsp:sp modelId="{9754BBE5-677E-43CF-A288-6FE241DA1F3D}">
      <dsp:nvSpPr>
        <dsp:cNvPr id="0" name=""/>
        <dsp:cNvSpPr/>
      </dsp:nvSpPr>
      <dsp:spPr>
        <a:xfrm>
          <a:off x="1221826" y="3300773"/>
          <a:ext cx="4887304" cy="778066"/>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827" tIns="197629" rIns="94827" bIns="197629" numCol="1" spcCol="1270" anchor="ctr" anchorCtr="0">
          <a:noAutofit/>
        </a:bodyPr>
        <a:lstStyle/>
        <a:p>
          <a:pPr marL="0" lvl="0" indent="0" algn="l" defTabSz="488950">
            <a:lnSpc>
              <a:spcPct val="90000"/>
            </a:lnSpc>
            <a:spcBef>
              <a:spcPct val="0"/>
            </a:spcBef>
            <a:spcAft>
              <a:spcPct val="35000"/>
            </a:spcAft>
            <a:buNone/>
          </a:pPr>
          <a:r>
            <a:rPr lang="en-US" sz="1100" kern="1200"/>
            <a:t>Cross-disciplinary Collaborations: Collaborate with experts from diverse fields like meteorology, environmental science, and public health for a comprehensive understanding of air quality dynamics.</a:t>
          </a:r>
        </a:p>
      </dsp:txBody>
      <dsp:txXfrm>
        <a:off x="1221826" y="3300773"/>
        <a:ext cx="4887304" cy="778066"/>
      </dsp:txXfrm>
    </dsp:sp>
    <dsp:sp modelId="{782F9986-DB76-4CD2-8EE0-94CF0D53865F}">
      <dsp:nvSpPr>
        <dsp:cNvPr id="0" name=""/>
        <dsp:cNvSpPr/>
      </dsp:nvSpPr>
      <dsp:spPr>
        <a:xfrm>
          <a:off x="0" y="3300773"/>
          <a:ext cx="1221826" cy="778066"/>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655" tIns="76856" rIns="64655" bIns="76856" numCol="1" spcCol="1270" anchor="ctr" anchorCtr="0">
          <a:noAutofit/>
        </a:bodyPr>
        <a:lstStyle/>
        <a:p>
          <a:pPr marL="0" lvl="0" indent="0" algn="ctr" defTabSz="622300">
            <a:lnSpc>
              <a:spcPct val="90000"/>
            </a:lnSpc>
            <a:spcBef>
              <a:spcPct val="0"/>
            </a:spcBef>
            <a:spcAft>
              <a:spcPct val="35000"/>
            </a:spcAft>
            <a:buNone/>
          </a:pPr>
          <a:r>
            <a:rPr lang="en-US" sz="1400" kern="1200"/>
            <a:t>Collaborate</a:t>
          </a:r>
        </a:p>
      </dsp:txBody>
      <dsp:txXfrm>
        <a:off x="0" y="3300773"/>
        <a:ext cx="1221826" cy="778066"/>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75346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38683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52530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60016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80708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283877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1363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51554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7583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9927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1/29/2024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708742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1/29/2024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77987217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3AE4BC-2211-4D4F-3686-2ACF60F9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dient pastel colors on a top view">
            <a:extLst>
              <a:ext uri="{FF2B5EF4-FFF2-40B4-BE49-F238E27FC236}">
                <a16:creationId xmlns:a16="http://schemas.microsoft.com/office/drawing/2014/main" id="{04C53227-9DE2-1F60-C53F-C06D71F6D19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03000"/>
                    </a14:imgEffect>
                  </a14:imgLayer>
                </a14:imgProps>
              </a:ext>
            </a:extLst>
          </a:blip>
          <a:srcRect t="12344" b="3386"/>
          <a:stretch/>
        </p:blipFill>
        <p:spPr>
          <a:xfrm>
            <a:off x="0" y="0"/>
            <a:ext cx="12246646" cy="6858000"/>
          </a:xfrm>
          <a:prstGeom prst="rect">
            <a:avLst/>
          </a:prstGeom>
          <a:noFill/>
        </p:spPr>
      </p:pic>
      <p:sp>
        <p:nvSpPr>
          <p:cNvPr id="11" name="Freeform: Shape 10">
            <a:extLst>
              <a:ext uri="{FF2B5EF4-FFF2-40B4-BE49-F238E27FC236}">
                <a16:creationId xmlns:a16="http://schemas.microsoft.com/office/drawing/2014/main" id="{FDF8B7E8-12B2-753C-7477-05B85D1D0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3729474" y="2822080"/>
            <a:ext cx="8481958" cy="4109294"/>
          </a:xfrm>
          <a:custGeom>
            <a:avLst/>
            <a:gdLst>
              <a:gd name="connsiteX0" fmla="*/ 2129133 w 8481958"/>
              <a:gd name="connsiteY0" fmla="*/ 1770 h 4109294"/>
              <a:gd name="connsiteX1" fmla="*/ 54314 w 8481958"/>
              <a:gd name="connsiteY1" fmla="*/ 918720 h 4109294"/>
              <a:gd name="connsiteX2" fmla="*/ 0 w 8481958"/>
              <a:gd name="connsiteY2" fmla="*/ 978213 h 4109294"/>
              <a:gd name="connsiteX3" fmla="*/ 54654 w 8481958"/>
              <a:gd name="connsiteY3" fmla="*/ 4109294 h 4109294"/>
              <a:gd name="connsiteX4" fmla="*/ 8481958 w 8481958"/>
              <a:gd name="connsiteY4" fmla="*/ 3962195 h 4109294"/>
              <a:gd name="connsiteX5" fmla="*/ 4000639 w 8481958"/>
              <a:gd name="connsiteY5" fmla="*/ 570502 h 4109294"/>
              <a:gd name="connsiteX6" fmla="*/ 3936789 w 8481958"/>
              <a:gd name="connsiteY6" fmla="*/ 524650 h 4109294"/>
              <a:gd name="connsiteX7" fmla="*/ 2305851 w 8481958"/>
              <a:gd name="connsiteY7" fmla="*/ 872 h 4109294"/>
              <a:gd name="connsiteX8" fmla="*/ 2129133 w 8481958"/>
              <a:gd name="connsiteY8" fmla="*/ 1770 h 410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1958" h="4109294">
                <a:moveTo>
                  <a:pt x="2129133" y="1770"/>
                </a:moveTo>
                <a:cubicBezTo>
                  <a:pt x="1364196" y="27835"/>
                  <a:pt x="614660" y="341491"/>
                  <a:pt x="54314" y="918720"/>
                </a:cubicBezTo>
                <a:lnTo>
                  <a:pt x="0" y="978213"/>
                </a:lnTo>
                <a:lnTo>
                  <a:pt x="54654" y="4109294"/>
                </a:lnTo>
                <a:lnTo>
                  <a:pt x="8481958" y="3962195"/>
                </a:lnTo>
                <a:lnTo>
                  <a:pt x="4000639" y="570502"/>
                </a:lnTo>
                <a:lnTo>
                  <a:pt x="3936789" y="524650"/>
                </a:lnTo>
                <a:cubicBezTo>
                  <a:pt x="3438692" y="185770"/>
                  <a:pt x="2871718" y="14402"/>
                  <a:pt x="2305851" y="872"/>
                </a:cubicBezTo>
                <a:cubicBezTo>
                  <a:pt x="2246907" y="-538"/>
                  <a:pt x="2187974" y="-235"/>
                  <a:pt x="2129133" y="1770"/>
                </a:cubicBezTo>
                <a:close/>
              </a:path>
            </a:pathLst>
          </a:custGeom>
          <a:gradFill>
            <a:gsLst>
              <a:gs pos="18000">
                <a:schemeClr val="bg2">
                  <a:alpha val="79000"/>
                </a:schemeClr>
              </a:gs>
              <a:gs pos="100000">
                <a:schemeClr val="accent1">
                  <a:lumMod val="60000"/>
                  <a:lumOff val="40000"/>
                  <a:alpha val="8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D95476-7148-8009-E24D-DFF0589913E8}"/>
              </a:ext>
            </a:extLst>
          </p:cNvPr>
          <p:cNvSpPr>
            <a:spLocks noGrp="1"/>
          </p:cNvSpPr>
          <p:nvPr>
            <p:ph type="ctrTitle"/>
          </p:nvPr>
        </p:nvSpPr>
        <p:spPr>
          <a:xfrm>
            <a:off x="6540404" y="3657157"/>
            <a:ext cx="4679325" cy="1558341"/>
          </a:xfrm>
        </p:spPr>
        <p:txBody>
          <a:bodyPr anchor="b">
            <a:normAutofit fontScale="90000"/>
          </a:bodyPr>
          <a:lstStyle/>
          <a:p>
            <a:pPr algn="r"/>
            <a:r>
              <a:rPr lang="en-US" dirty="0">
                <a:latin typeface="Times New Roman" panose="02020603050405020304" pitchFamily="18" charset="0"/>
                <a:cs typeface="Times New Roman" panose="02020603050405020304" pitchFamily="18" charset="0"/>
              </a:rPr>
              <a:t> Advancing Air Quality Forecasting in Delhi</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30F19DF-8A57-3D3E-1D79-A228399E0393}"/>
              </a:ext>
            </a:extLst>
          </p:cNvPr>
          <p:cNvSpPr>
            <a:spLocks noGrp="1"/>
          </p:cNvSpPr>
          <p:nvPr>
            <p:ph type="subTitle" idx="1"/>
          </p:nvPr>
        </p:nvSpPr>
        <p:spPr>
          <a:xfrm>
            <a:off x="7970453" y="5362575"/>
            <a:ext cx="3181436" cy="803856"/>
          </a:xfrm>
        </p:spPr>
        <p:txBody>
          <a:bodyPr anchor="b">
            <a:normAutofit/>
          </a:bodyPr>
          <a:lstStyle/>
          <a:p>
            <a:pPr algn="r"/>
            <a:r>
              <a:rPr lang="en-US" dirty="0">
                <a:latin typeface="Times New Roman" panose="02020603050405020304" pitchFamily="18" charset="0"/>
                <a:cs typeface="Times New Roman" panose="02020603050405020304" pitchFamily="18" charset="0"/>
              </a:rPr>
              <a:t>Understanding Patterns and Predicting Future Trends</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937C24A-1EBE-856C-7427-0196930E7288}"/>
              </a:ext>
            </a:extLst>
          </p:cNvPr>
          <p:cNvSpPr txBox="1"/>
          <p:nvPr/>
        </p:nvSpPr>
        <p:spPr>
          <a:xfrm>
            <a:off x="149967" y="5180279"/>
            <a:ext cx="3666253" cy="1526636"/>
          </a:xfrm>
          <a:prstGeom prst="rect">
            <a:avLst/>
          </a:prstGeom>
          <a:noFill/>
        </p:spPr>
        <p:txBody>
          <a:bodyPr wrap="square" rtlCol="0">
            <a:spAutoFit/>
          </a:bodyPr>
          <a:lstStyle/>
          <a:p>
            <a:pPr>
              <a:lnSpc>
                <a:spcPct val="150000"/>
              </a:lnSpc>
            </a:pPr>
            <a:r>
              <a:rPr lang="en-IN" sz="1600" dirty="0">
                <a:effectLst>
                  <a:outerShdw sx="1000" sy="1000" algn="ctr" rotWithShape="0">
                    <a:schemeClr val="tx1">
                      <a:lumMod val="85000"/>
                      <a:lumOff val="15000"/>
                    </a:schemeClr>
                  </a:outerShdw>
                  <a:reflection blurRad="342900" dist="50800" dir="5400000" sy="-100000" algn="bl" rotWithShape="0"/>
                </a:effectLst>
                <a:latin typeface="Times New Roman" panose="02020603050405020304" pitchFamily="18" charset="0"/>
                <a:cs typeface="Times New Roman" panose="02020603050405020304" pitchFamily="18" charset="0"/>
              </a:rPr>
              <a:t>Presenting by – Jatin Goswami</a:t>
            </a:r>
          </a:p>
          <a:p>
            <a:pPr>
              <a:lnSpc>
                <a:spcPct val="150000"/>
              </a:lnSpc>
            </a:pPr>
            <a:r>
              <a:rPr lang="en-IN" sz="1600" dirty="0">
                <a:effectLst>
                  <a:outerShdw sx="1000" sy="1000" algn="ctr" rotWithShape="0">
                    <a:schemeClr val="tx1">
                      <a:lumMod val="85000"/>
                      <a:lumOff val="15000"/>
                    </a:schemeClr>
                  </a:outerShdw>
                  <a:reflection blurRad="342900" dist="50800" dir="5400000" sy="-100000" algn="bl" rotWithShape="0"/>
                </a:effectLst>
                <a:latin typeface="Times New Roman" panose="02020603050405020304" pitchFamily="18" charset="0"/>
                <a:cs typeface="Times New Roman" panose="02020603050405020304" pitchFamily="18" charset="0"/>
              </a:rPr>
              <a:t>MS in Data science</a:t>
            </a:r>
          </a:p>
          <a:p>
            <a:pPr>
              <a:lnSpc>
                <a:spcPct val="150000"/>
              </a:lnSpc>
            </a:pPr>
            <a:r>
              <a:rPr lang="en-IN" sz="1600" dirty="0">
                <a:effectLst>
                  <a:outerShdw sx="1000" sy="1000" algn="ctr" rotWithShape="0">
                    <a:schemeClr val="tx1">
                      <a:lumMod val="85000"/>
                      <a:lumOff val="15000"/>
                    </a:schemeClr>
                  </a:outerShdw>
                  <a:reflection blurRad="342900" dist="50800" dir="5400000" sy="-100000" algn="bl" rotWithShape="0"/>
                </a:effectLst>
                <a:latin typeface="Times New Roman" panose="02020603050405020304" pitchFamily="18" charset="0"/>
                <a:cs typeface="Times New Roman" panose="02020603050405020304" pitchFamily="18" charset="0"/>
              </a:rPr>
              <a:t>Batch – January 2024</a:t>
            </a:r>
          </a:p>
          <a:p>
            <a:pPr>
              <a:lnSpc>
                <a:spcPct val="150000"/>
              </a:lnSpc>
            </a:pPr>
            <a:r>
              <a:rPr lang="en-IN" sz="1600" dirty="0">
                <a:effectLst>
                  <a:outerShdw sx="1000" sy="1000" algn="ctr" rotWithShape="0">
                    <a:schemeClr val="tx1">
                      <a:lumMod val="85000"/>
                      <a:lumOff val="15000"/>
                    </a:schemeClr>
                  </a:outerShdw>
                  <a:reflection blurRad="342900" dist="50800" dir="5400000" sy="-100000" algn="bl" rotWithShape="0"/>
                </a:effectLst>
                <a:latin typeface="Times New Roman" panose="02020603050405020304" pitchFamily="18" charset="0"/>
                <a:cs typeface="Times New Roman" panose="02020603050405020304" pitchFamily="18" charset="0"/>
              </a:rPr>
              <a:t>Liverpool John Moore University, UK</a:t>
            </a:r>
          </a:p>
        </p:txBody>
      </p:sp>
    </p:spTree>
    <p:extLst>
      <p:ext uri="{BB962C8B-B14F-4D97-AF65-F5344CB8AC3E}">
        <p14:creationId xmlns:p14="http://schemas.microsoft.com/office/powerpoint/2010/main" val="6071842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74000">
              <a:schemeClr val="accent1">
                <a:lumMod val="45000"/>
                <a:lumOff val="55000"/>
              </a:schemeClr>
            </a:gs>
            <a:gs pos="83000">
              <a:schemeClr val="accent1">
                <a:lumMod val="45000"/>
                <a:lumOff val="55000"/>
              </a:schemeClr>
            </a:gs>
            <a:gs pos="56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29D8-9922-DECC-8718-D46E0D76AFA4}"/>
              </a:ext>
            </a:extLst>
          </p:cNvPr>
          <p:cNvSpPr>
            <a:spLocks noGrp="1"/>
          </p:cNvSpPr>
          <p:nvPr>
            <p:ph type="title"/>
          </p:nvPr>
        </p:nvSpPr>
        <p:spPr>
          <a:xfrm>
            <a:off x="1066800" y="936842"/>
            <a:ext cx="4559559" cy="845306"/>
          </a:xfrm>
        </p:spPr>
        <p:txBody>
          <a:bodyPr>
            <a:normAutofit fontScale="90000"/>
          </a:bodyPr>
          <a:lstStyle/>
          <a:p>
            <a:r>
              <a:rPr lang="en-US" dirty="0">
                <a:latin typeface="Times New Roman" panose="02020603050405020304" pitchFamily="18" charset="0"/>
                <a:cs typeface="Times New Roman" panose="02020603050405020304" pitchFamily="18" charset="0"/>
              </a:rPr>
              <a:t>Impact of lockdown measures on PM10 levels in Delhi</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591D8B-B4CC-A31D-97D6-B04F4F58C873}"/>
              </a:ext>
            </a:extLst>
          </p:cNvPr>
          <p:cNvSpPr>
            <a:spLocks noGrp="1"/>
          </p:cNvSpPr>
          <p:nvPr>
            <p:ph sz="half" idx="1"/>
          </p:nvPr>
        </p:nvSpPr>
        <p:spPr/>
        <p:txBody>
          <a:bodyPr>
            <a:normAutofit fontScale="92500" lnSpcReduction="10000"/>
          </a:bodyPr>
          <a:lstStyle/>
          <a:p>
            <a:r>
              <a:rPr lang="en-US" dirty="0"/>
              <a:t>Analyzed variations in PM10 concentrations during lockdown.</a:t>
            </a:r>
          </a:p>
          <a:p>
            <a:r>
              <a:rPr lang="en-US" dirty="0"/>
              <a:t>Observed significant reductions in particulate matter, indicating improved air quality.</a:t>
            </a:r>
          </a:p>
          <a:p>
            <a:r>
              <a:rPr lang="en-US" dirty="0"/>
              <a:t>Correlated changes with reduced vehicular and industrial activities.</a:t>
            </a:r>
          </a:p>
          <a:p>
            <a:r>
              <a:rPr lang="en-US" dirty="0"/>
              <a:t>Highlighted the positive impact of lockdown measures on PM10 levels.</a:t>
            </a:r>
          </a:p>
          <a:p>
            <a:r>
              <a:rPr lang="en-US" dirty="0"/>
              <a:t>Emphasized the importance of lifestyle changes in addressing air pollution.</a:t>
            </a:r>
            <a:endParaRPr lang="en-IN" dirty="0"/>
          </a:p>
        </p:txBody>
      </p:sp>
      <p:pic>
        <p:nvPicPr>
          <p:cNvPr id="5" name="Content Placeholder 4">
            <a:extLst>
              <a:ext uri="{FF2B5EF4-FFF2-40B4-BE49-F238E27FC236}">
                <a16:creationId xmlns:a16="http://schemas.microsoft.com/office/drawing/2014/main" id="{291CAE71-833C-55FD-32B9-EF3B15D35E70}"/>
              </a:ext>
            </a:extLst>
          </p:cNvPr>
          <p:cNvPicPr>
            <a:picLocks noGrp="1" noChangeAspect="1"/>
          </p:cNvPicPr>
          <p:nvPr>
            <p:ph sz="half" idx="2"/>
          </p:nvPr>
        </p:nvPicPr>
        <p:blipFill>
          <a:blip r:embed="rId2"/>
          <a:stretch>
            <a:fillRect/>
          </a:stretch>
        </p:blipFill>
        <p:spPr>
          <a:xfrm>
            <a:off x="6350000" y="2117340"/>
            <a:ext cx="5080000" cy="36548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3365777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74000">
              <a:schemeClr val="accent1">
                <a:lumMod val="45000"/>
                <a:lumOff val="55000"/>
              </a:schemeClr>
            </a:gs>
            <a:gs pos="83000">
              <a:schemeClr val="accent1">
                <a:lumMod val="45000"/>
                <a:lumOff val="55000"/>
              </a:schemeClr>
            </a:gs>
            <a:gs pos="62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0FF3-5F57-7435-5BD5-0F71F344742D}"/>
              </a:ext>
            </a:extLst>
          </p:cNvPr>
          <p:cNvSpPr>
            <a:spLocks noGrp="1"/>
          </p:cNvSpPr>
          <p:nvPr>
            <p:ph type="title"/>
          </p:nvPr>
        </p:nvSpPr>
        <p:spPr>
          <a:xfrm>
            <a:off x="1066800" y="936841"/>
            <a:ext cx="4923453" cy="953669"/>
          </a:xfrm>
        </p:spPr>
        <p:txBody>
          <a:bodyPr>
            <a:normAutofit fontScale="90000"/>
          </a:bodyPr>
          <a:lstStyle/>
          <a:p>
            <a:r>
              <a:rPr lang="en-US" dirty="0">
                <a:latin typeface="Times New Roman" panose="02020603050405020304" pitchFamily="18" charset="0"/>
                <a:cs typeface="Times New Roman" panose="02020603050405020304" pitchFamily="18" charset="0"/>
              </a:rPr>
              <a:t>Impact of lockdown measures on </a:t>
            </a:r>
            <a:r>
              <a:rPr lang="en-US" sz="3600" b="1" kern="1200" dirty="0">
                <a:solidFill>
                  <a:srgbClr val="000000"/>
                </a:solidFill>
                <a:effectLst/>
                <a:latin typeface="Times New Roman" panose="02020603050405020304" pitchFamily="18" charset="0"/>
                <a:cs typeface="Times New Roman" panose="02020603050405020304" pitchFamily="18" charset="0"/>
              </a:rPr>
              <a:t>NO</a:t>
            </a:r>
            <a:r>
              <a:rPr lang="en-US" sz="1800" b="1" kern="1200" dirty="0">
                <a:solidFill>
                  <a:srgbClr val="000000"/>
                </a:solidFill>
                <a:effectLst/>
                <a:latin typeface="Times New Roman" panose="02020603050405020304" pitchFamily="18" charset="0"/>
                <a:cs typeface="Times New Roman" panose="02020603050405020304" pitchFamily="18" charset="0"/>
              </a:rPr>
              <a:t> </a:t>
            </a:r>
            <a:r>
              <a:rPr lang="en-US" sz="3600" b="1" kern="1200" dirty="0">
                <a:solidFill>
                  <a:srgbClr val="000000"/>
                </a:solidFill>
                <a:effectLst/>
                <a:latin typeface="Times New Roman" panose="02020603050405020304" pitchFamily="18" charset="0"/>
                <a:cs typeface="Times New Roman" panose="02020603050405020304" pitchFamily="18" charset="0"/>
              </a:rPr>
              <a:t>&amp; NO2 </a:t>
            </a:r>
            <a:r>
              <a:rPr lang="en-US" sz="3600" dirty="0">
                <a:latin typeface="Times New Roman" panose="02020603050405020304" pitchFamily="18" charset="0"/>
                <a:cs typeface="Times New Roman" panose="02020603050405020304" pitchFamily="18" charset="0"/>
              </a:rPr>
              <a:t>levels </a:t>
            </a:r>
            <a:r>
              <a:rPr lang="en-US" dirty="0">
                <a:latin typeface="Times New Roman" panose="02020603050405020304" pitchFamily="18" charset="0"/>
                <a:cs typeface="Times New Roman" panose="02020603050405020304" pitchFamily="18" charset="0"/>
              </a:rPr>
              <a:t>in Delhi</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5E1219-70E6-EBD2-1031-EA284B3CF05E}"/>
              </a:ext>
            </a:extLst>
          </p:cNvPr>
          <p:cNvSpPr>
            <a:spLocks noGrp="1"/>
          </p:cNvSpPr>
          <p:nvPr>
            <p:ph sz="half" idx="1"/>
          </p:nvPr>
        </p:nvSpPr>
        <p:spPr/>
        <p:txBody>
          <a:bodyPr>
            <a:normAutofit fontScale="92500"/>
          </a:bodyPr>
          <a:lstStyle/>
          <a:p>
            <a:r>
              <a:rPr lang="en-US" dirty="0"/>
              <a:t>Investigated the response of NO and NO2 to lockdown restrictions.</a:t>
            </a:r>
          </a:p>
          <a:p>
            <a:r>
              <a:rPr lang="en-US" dirty="0"/>
              <a:t>Quantified reductions in nitrogen oxides, key contributors to air pollution.</a:t>
            </a:r>
          </a:p>
          <a:p>
            <a:r>
              <a:rPr lang="en-US" dirty="0"/>
              <a:t>Linked findings to decreased traffic and industrial emissions.</a:t>
            </a:r>
          </a:p>
          <a:p>
            <a:r>
              <a:rPr lang="en-US" dirty="0"/>
              <a:t>Provided nuanced insights into the dynamics of NO and NO2 during lockdown.</a:t>
            </a:r>
          </a:p>
          <a:p>
            <a:r>
              <a:rPr lang="en-US" dirty="0"/>
              <a:t>Illustrated the potential benefits of controlling vehicular and industrial activities.</a:t>
            </a:r>
            <a:endParaRPr lang="en-IN" dirty="0"/>
          </a:p>
        </p:txBody>
      </p:sp>
      <p:pic>
        <p:nvPicPr>
          <p:cNvPr id="5" name="Content Placeholder 4">
            <a:extLst>
              <a:ext uri="{FF2B5EF4-FFF2-40B4-BE49-F238E27FC236}">
                <a16:creationId xmlns:a16="http://schemas.microsoft.com/office/drawing/2014/main" id="{0B318F4D-4560-B94B-F7C6-1A34E390B9C0}"/>
              </a:ext>
            </a:extLst>
          </p:cNvPr>
          <p:cNvPicPr>
            <a:picLocks noGrp="1" noChangeAspect="1"/>
          </p:cNvPicPr>
          <p:nvPr>
            <p:ph sz="half" idx="2"/>
          </p:nvPr>
        </p:nvPicPr>
        <p:blipFill>
          <a:blip r:embed="rId2"/>
          <a:stretch>
            <a:fillRect/>
          </a:stretch>
        </p:blipFill>
        <p:spPr>
          <a:xfrm>
            <a:off x="6315720" y="463753"/>
            <a:ext cx="4159488" cy="268936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111FD3AC-A4BD-7E6A-757A-2FFD9FF33A53}"/>
              </a:ext>
            </a:extLst>
          </p:cNvPr>
          <p:cNvPicPr>
            <a:picLocks noChangeAspect="1"/>
          </p:cNvPicPr>
          <p:nvPr/>
        </p:nvPicPr>
        <p:blipFill>
          <a:blip r:embed="rId3"/>
          <a:stretch>
            <a:fillRect/>
          </a:stretch>
        </p:blipFill>
        <p:spPr>
          <a:xfrm>
            <a:off x="6956503" y="3429000"/>
            <a:ext cx="4450296" cy="28796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7772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5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F01C-EC1C-3A40-11DC-F911A346F314}"/>
              </a:ext>
            </a:extLst>
          </p:cNvPr>
          <p:cNvSpPr>
            <a:spLocks noGrp="1"/>
          </p:cNvSpPr>
          <p:nvPr>
            <p:ph type="title"/>
          </p:nvPr>
        </p:nvSpPr>
        <p:spPr>
          <a:xfrm>
            <a:off x="1066800" y="936841"/>
            <a:ext cx="4809482" cy="953669"/>
          </a:xfrm>
        </p:spPr>
        <p:txBody>
          <a:bodyPr>
            <a:normAutofit fontScale="90000"/>
          </a:bodyPr>
          <a:lstStyle/>
          <a:p>
            <a:r>
              <a:rPr lang="en-US" dirty="0">
                <a:latin typeface="Times New Roman" panose="02020603050405020304" pitchFamily="18" charset="0"/>
                <a:cs typeface="Times New Roman" panose="02020603050405020304" pitchFamily="18" charset="0"/>
              </a:rPr>
              <a:t>Impact of lockdown measures on SO2 levels in Delhi</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840567-3B6A-CABF-6CB2-C590942CF108}"/>
              </a:ext>
            </a:extLst>
          </p:cNvPr>
          <p:cNvSpPr>
            <a:spLocks noGrp="1"/>
          </p:cNvSpPr>
          <p:nvPr>
            <p:ph sz="half" idx="1"/>
          </p:nvPr>
        </p:nvSpPr>
        <p:spPr/>
        <p:txBody>
          <a:bodyPr>
            <a:normAutofit lnSpcReduction="10000"/>
          </a:bodyPr>
          <a:lstStyle/>
          <a:p>
            <a:r>
              <a:rPr lang="en-US" sz="1600" dirty="0"/>
              <a:t>Examined variations in SO2 levels during the lockdown period.</a:t>
            </a:r>
          </a:p>
          <a:p>
            <a:r>
              <a:rPr lang="en-US" sz="1600" dirty="0"/>
              <a:t>Identified changes in sulfur dioxide concentrations in response to reduced industrial output.</a:t>
            </a:r>
          </a:p>
          <a:p>
            <a:r>
              <a:rPr lang="en-US" sz="1600" dirty="0"/>
              <a:t>Established connections between lockdown measures and SO2 improvements.</a:t>
            </a:r>
          </a:p>
          <a:p>
            <a:r>
              <a:rPr lang="en-US" sz="1600" dirty="0"/>
              <a:t>Contributed valuable data on the interplay between human activities and SO2 emissions.</a:t>
            </a:r>
          </a:p>
          <a:p>
            <a:r>
              <a:rPr lang="en-US" sz="1600" dirty="0"/>
              <a:t>Suggested implications for industrial emission control strategies.</a:t>
            </a:r>
            <a:endParaRPr lang="en-IN" sz="1600" dirty="0"/>
          </a:p>
        </p:txBody>
      </p:sp>
      <p:pic>
        <p:nvPicPr>
          <p:cNvPr id="5" name="Content Placeholder 4">
            <a:extLst>
              <a:ext uri="{FF2B5EF4-FFF2-40B4-BE49-F238E27FC236}">
                <a16:creationId xmlns:a16="http://schemas.microsoft.com/office/drawing/2014/main" id="{625E51B4-3ED7-D1DE-07E3-6D0DFD9219EA}"/>
              </a:ext>
            </a:extLst>
          </p:cNvPr>
          <p:cNvPicPr>
            <a:picLocks noGrp="1" noChangeAspect="1"/>
          </p:cNvPicPr>
          <p:nvPr>
            <p:ph sz="half" idx="2"/>
          </p:nvPr>
        </p:nvPicPr>
        <p:blipFill>
          <a:blip r:embed="rId2"/>
          <a:stretch>
            <a:fillRect/>
          </a:stretch>
        </p:blipFill>
        <p:spPr>
          <a:xfrm>
            <a:off x="6316662" y="1776237"/>
            <a:ext cx="4808538" cy="31103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950950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pattFill prst="pct60">
          <a:fgClr>
            <a:schemeClr val="accent1"/>
          </a:fgClr>
          <a:bgClr>
            <a:schemeClr val="accent1">
              <a:lumMod val="60000"/>
              <a:lumOff val="4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9678-6834-345D-24AB-88F7D5B43848}"/>
              </a:ext>
            </a:extLst>
          </p:cNvPr>
          <p:cNvSpPr>
            <a:spLocks noGrp="1"/>
          </p:cNvSpPr>
          <p:nvPr>
            <p:ph type="title"/>
          </p:nvPr>
        </p:nvSpPr>
        <p:spPr>
          <a:xfrm>
            <a:off x="702905" y="503701"/>
            <a:ext cx="10092477" cy="953669"/>
          </a:xfrm>
        </p:spPr>
        <p:txBody>
          <a:bodyPr/>
          <a:lstStyle/>
          <a:p>
            <a:r>
              <a:rPr lang="en-IN">
                <a:latin typeface="Times New Roman" panose="02020603050405020304" pitchFamily="18" charset="0"/>
                <a:cs typeface="Times New Roman" panose="02020603050405020304" pitchFamily="18" charset="0"/>
              </a:rPr>
              <a:t>AQI Dynamics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07EFD8-B950-A7C5-0A9A-723CA121EB5D}"/>
              </a:ext>
            </a:extLst>
          </p:cNvPr>
          <p:cNvSpPr>
            <a:spLocks noGrp="1"/>
          </p:cNvSpPr>
          <p:nvPr>
            <p:ph sz="half" idx="1"/>
          </p:nvPr>
        </p:nvSpPr>
        <p:spPr/>
        <p:txBody>
          <a:bodyPr>
            <a:normAutofit fontScale="92500" lnSpcReduction="10000"/>
          </a:bodyPr>
          <a:lstStyle/>
          <a:p>
            <a:r>
              <a:rPr lang="en-US"/>
              <a:t>Investigated the impact of lockdown on Delhi's Air Quality Index (AQI).</a:t>
            </a:r>
          </a:p>
          <a:p>
            <a:r>
              <a:rPr lang="en-US"/>
              <a:t>Provided a holistic view of overall air quality dynamics during restrictive measures.</a:t>
            </a:r>
          </a:p>
          <a:p>
            <a:r>
              <a:rPr lang="en-US"/>
              <a:t>Analyzed intricate changes in AQI influenced by lockdown interventions.</a:t>
            </a:r>
          </a:p>
          <a:p>
            <a:r>
              <a:rPr lang="en-US"/>
              <a:t>Aiming to contribute valuable insights for policymakers, stakeholders, and the public.</a:t>
            </a:r>
          </a:p>
          <a:p>
            <a:r>
              <a:rPr lang="en-US"/>
              <a:t>Focused on fostering strategies to enhance air quality and mitigate environmental challenges.</a:t>
            </a:r>
          </a:p>
          <a:p>
            <a:endParaRPr lang="en-US"/>
          </a:p>
          <a:p>
            <a:endParaRPr lang="en-US"/>
          </a:p>
          <a:p>
            <a:endParaRPr lang="en-US"/>
          </a:p>
          <a:p>
            <a:endParaRPr lang="en-US"/>
          </a:p>
          <a:p>
            <a:endParaRPr lang="en-IN" dirty="0"/>
          </a:p>
        </p:txBody>
      </p:sp>
      <p:pic>
        <p:nvPicPr>
          <p:cNvPr id="8" name="Content Placeholder 7">
            <a:extLst>
              <a:ext uri="{FF2B5EF4-FFF2-40B4-BE49-F238E27FC236}">
                <a16:creationId xmlns:a16="http://schemas.microsoft.com/office/drawing/2014/main" id="{3ABB0EE4-AB5E-9898-656E-A4056286CD9D}"/>
              </a:ext>
            </a:extLst>
          </p:cNvPr>
          <p:cNvPicPr>
            <a:picLocks noGrp="1" noChangeAspect="1"/>
          </p:cNvPicPr>
          <p:nvPr>
            <p:ph sz="half" idx="2"/>
          </p:nvPr>
        </p:nvPicPr>
        <p:blipFill>
          <a:blip r:embed="rId2"/>
          <a:stretch>
            <a:fillRect/>
          </a:stretch>
        </p:blipFill>
        <p:spPr>
          <a:xfrm>
            <a:off x="6315720" y="1128712"/>
            <a:ext cx="5482399" cy="46005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062561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3B75D-F890-65AA-732D-F1DDE9239734}"/>
              </a:ext>
            </a:extLst>
          </p:cNvPr>
          <p:cNvSpPr>
            <a:spLocks noGrp="1"/>
          </p:cNvSpPr>
          <p:nvPr>
            <p:ph type="title"/>
          </p:nvPr>
        </p:nvSpPr>
        <p:spPr>
          <a:xfrm>
            <a:off x="981864" y="695323"/>
            <a:ext cx="5114136" cy="895348"/>
          </a:xfrm>
        </p:spPr>
        <p:txBody>
          <a:bodyPr anchor="ctr">
            <a:normAutofit/>
          </a:bodyPr>
          <a:lstStyle/>
          <a:p>
            <a:r>
              <a:rPr lang="en-IN" sz="4800" dirty="0">
                <a:latin typeface="Times New Roman" panose="02020603050405020304" pitchFamily="18" charset="0"/>
                <a:cs typeface="Times New Roman" panose="02020603050405020304" pitchFamily="18" charset="0"/>
              </a:rPr>
              <a:t>CONCLUSION</a:t>
            </a:r>
          </a:p>
        </p:txBody>
      </p:sp>
      <p:sp>
        <p:nvSpPr>
          <p:cNvPr id="5" name="Content Placeholder 4">
            <a:extLst>
              <a:ext uri="{FF2B5EF4-FFF2-40B4-BE49-F238E27FC236}">
                <a16:creationId xmlns:a16="http://schemas.microsoft.com/office/drawing/2014/main" id="{CD850A05-CEB1-4536-AC7B-90E490C8EA10}"/>
              </a:ext>
            </a:extLst>
          </p:cNvPr>
          <p:cNvSpPr>
            <a:spLocks noGrp="1"/>
          </p:cNvSpPr>
          <p:nvPr>
            <p:ph idx="1"/>
          </p:nvPr>
        </p:nvSpPr>
        <p:spPr>
          <a:xfrm>
            <a:off x="647700" y="1581151"/>
            <a:ext cx="6934200" cy="4133852"/>
          </a:xfrm>
        </p:spPr>
        <p:txBody>
          <a:bodyPr>
            <a:normAutofit/>
          </a:bodyPr>
          <a:lstStyle/>
          <a:p>
            <a:pPr>
              <a:lnSpc>
                <a:spcPct val="110000"/>
              </a:lnSpc>
            </a:pPr>
            <a:r>
              <a:rPr lang="en-US" sz="1200" dirty="0"/>
              <a:t>Explored air quality dynamics in Delhi using advanced models: ARIMA, SARIMA, and LSTM.</a:t>
            </a:r>
          </a:p>
          <a:p>
            <a:pPr>
              <a:lnSpc>
                <a:spcPct val="110000"/>
              </a:lnSpc>
            </a:pPr>
            <a:r>
              <a:rPr lang="en-US" sz="1200" dirty="0"/>
              <a:t>Conducted a comparative analysis of PM2.5 levels between Delhi and other cities.</a:t>
            </a:r>
          </a:p>
          <a:p>
            <a:pPr>
              <a:lnSpc>
                <a:spcPct val="110000"/>
              </a:lnSpc>
            </a:pPr>
            <a:r>
              <a:rPr lang="en-US" sz="1200" dirty="0"/>
              <a:t>Utilized correlation heatmap to examine the interplay of pollutants in Delhi.</a:t>
            </a:r>
          </a:p>
          <a:p>
            <a:pPr>
              <a:lnSpc>
                <a:spcPct val="110000"/>
              </a:lnSpc>
            </a:pPr>
            <a:r>
              <a:rPr lang="en-US" sz="1200" dirty="0"/>
              <a:t>Investigated the impact of lockdown on various pollutants like PM10, NO, NO2, and SO2 in Delhi.</a:t>
            </a:r>
          </a:p>
          <a:p>
            <a:pPr>
              <a:lnSpc>
                <a:spcPct val="110000"/>
              </a:lnSpc>
            </a:pPr>
            <a:r>
              <a:rPr lang="en-US" sz="1200" dirty="0"/>
              <a:t>Analyzed the effect of lockdown on the Air Quality Index (AQI) dynamics.</a:t>
            </a:r>
          </a:p>
          <a:p>
            <a:pPr>
              <a:lnSpc>
                <a:spcPct val="110000"/>
              </a:lnSpc>
            </a:pPr>
            <a:r>
              <a:rPr lang="en-US" sz="1200" dirty="0"/>
              <a:t>Emphasized the importance of effective measures to mitigate air pollution during lockdowns.</a:t>
            </a:r>
          </a:p>
          <a:p>
            <a:pPr>
              <a:lnSpc>
                <a:spcPct val="110000"/>
              </a:lnSpc>
            </a:pPr>
            <a:r>
              <a:rPr lang="en-US" sz="1200" dirty="0"/>
              <a:t>Contributed to a deeper understanding of key factors influencing air quality in Delhi.</a:t>
            </a:r>
          </a:p>
          <a:p>
            <a:pPr>
              <a:lnSpc>
                <a:spcPct val="110000"/>
              </a:lnSpc>
            </a:pPr>
            <a:r>
              <a:rPr lang="en-US" sz="1200" dirty="0"/>
              <a:t>Highlighted the significance of informed decision-making and policy formulation.</a:t>
            </a:r>
          </a:p>
          <a:p>
            <a:pPr>
              <a:lnSpc>
                <a:spcPct val="110000"/>
              </a:lnSpc>
            </a:pPr>
            <a:r>
              <a:rPr lang="en-US" sz="1200" dirty="0"/>
              <a:t>Addressed the initial problem statement, offering valuable insights for future environmental initiatives.</a:t>
            </a:r>
          </a:p>
          <a:p>
            <a:pPr>
              <a:lnSpc>
                <a:spcPct val="110000"/>
              </a:lnSpc>
            </a:pPr>
            <a:r>
              <a:rPr lang="en-US" sz="1200" dirty="0"/>
              <a:t>Advocated for sustained efforts to achieve cleaner air and a healthier living environment in Delhi.</a:t>
            </a:r>
            <a:endParaRPr lang="en-IN" sz="1200" dirty="0"/>
          </a:p>
        </p:txBody>
      </p:sp>
      <p:pic>
        <p:nvPicPr>
          <p:cNvPr id="9" name="Graphic 8" descr="Helicopter">
            <a:extLst>
              <a:ext uri="{FF2B5EF4-FFF2-40B4-BE49-F238E27FC236}">
                <a16:creationId xmlns:a16="http://schemas.microsoft.com/office/drawing/2014/main" id="{8962E3C1-D5B3-334C-8245-B88600AC1E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5405" y="2257425"/>
            <a:ext cx="2743596" cy="2743596"/>
          </a:xfrm>
          <a:prstGeom prst="rect">
            <a:avLst/>
          </a:prstGeom>
        </p:spPr>
      </p:pic>
    </p:spTree>
    <p:extLst>
      <p:ext uri="{BB962C8B-B14F-4D97-AF65-F5344CB8AC3E}">
        <p14:creationId xmlns:p14="http://schemas.microsoft.com/office/powerpoint/2010/main" val="27100288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C248155-68EB-D74C-5577-DA97D48E3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58916" y="-105868"/>
            <a:ext cx="12309832" cy="7069736"/>
          </a:xfrm>
          <a:custGeom>
            <a:avLst/>
            <a:gdLst>
              <a:gd name="connsiteX0" fmla="*/ 119689 w 12309832"/>
              <a:gd name="connsiteY0" fmla="*/ 7069736 h 7069736"/>
              <a:gd name="connsiteX1" fmla="*/ 12309832 w 12309832"/>
              <a:gd name="connsiteY1" fmla="*/ 6856956 h 7069736"/>
              <a:gd name="connsiteX2" fmla="*/ 12190143 w 12309832"/>
              <a:gd name="connsiteY2" fmla="*/ 0 h 7069736"/>
              <a:gd name="connsiteX3" fmla="*/ 0 w 12309832"/>
              <a:gd name="connsiteY3" fmla="*/ 212780 h 7069736"/>
            </a:gdLst>
            <a:ahLst/>
            <a:cxnLst>
              <a:cxn ang="0">
                <a:pos x="connsiteX0" y="connsiteY0"/>
              </a:cxn>
              <a:cxn ang="0">
                <a:pos x="connsiteX1" y="connsiteY1"/>
              </a:cxn>
              <a:cxn ang="0">
                <a:pos x="connsiteX2" y="connsiteY2"/>
              </a:cxn>
              <a:cxn ang="0">
                <a:pos x="connsiteX3" y="connsiteY3"/>
              </a:cxn>
            </a:cxnLst>
            <a:rect l="l" t="t" r="r" b="b"/>
            <a:pathLst>
              <a:path w="12309832" h="7069736">
                <a:moveTo>
                  <a:pt x="119689" y="7069736"/>
                </a:moveTo>
                <a:lnTo>
                  <a:pt x="12309832" y="6856956"/>
                </a:lnTo>
                <a:lnTo>
                  <a:pt x="12190143" y="0"/>
                </a:lnTo>
                <a:lnTo>
                  <a:pt x="0" y="212780"/>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D30E628A-07F0-331A-DE0B-CCD7FB90A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71" y="734156"/>
            <a:ext cx="10617872" cy="538161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69F2BB-E143-903A-F59B-96D85A3F77F7}"/>
              </a:ext>
            </a:extLst>
          </p:cNvPr>
          <p:cNvSpPr>
            <a:spLocks noGrp="1"/>
          </p:cNvSpPr>
          <p:nvPr>
            <p:ph type="title"/>
          </p:nvPr>
        </p:nvSpPr>
        <p:spPr>
          <a:xfrm>
            <a:off x="1327918" y="2061769"/>
            <a:ext cx="3019575" cy="2737375"/>
          </a:xfrm>
        </p:spPr>
        <p:txBody>
          <a:bodyPr anchor="ctr">
            <a:normAutofit/>
          </a:bodyPr>
          <a:lstStyle/>
          <a:p>
            <a:r>
              <a:rPr lang="en-IN" sz="2800">
                <a:latin typeface="Times New Roman" panose="02020603050405020304" pitchFamily="18" charset="0"/>
                <a:cs typeface="Times New Roman" panose="02020603050405020304" pitchFamily="18" charset="0"/>
              </a:rPr>
              <a:t>FUTURE WORKS</a:t>
            </a:r>
          </a:p>
        </p:txBody>
      </p:sp>
      <p:graphicFrame>
        <p:nvGraphicFramePr>
          <p:cNvPr id="5" name="Content Placeholder 2">
            <a:extLst>
              <a:ext uri="{FF2B5EF4-FFF2-40B4-BE49-F238E27FC236}">
                <a16:creationId xmlns:a16="http://schemas.microsoft.com/office/drawing/2014/main" id="{9891439A-6997-8BFD-35FC-7949B060D1A1}"/>
              </a:ext>
            </a:extLst>
          </p:cNvPr>
          <p:cNvGraphicFramePr>
            <a:graphicFrameLocks noGrp="1"/>
          </p:cNvGraphicFramePr>
          <p:nvPr>
            <p:ph idx="1"/>
            <p:extLst>
              <p:ext uri="{D42A27DB-BD31-4B8C-83A1-F6EECF244321}">
                <p14:modId xmlns:p14="http://schemas.microsoft.com/office/powerpoint/2010/main" val="3876209518"/>
              </p:ext>
            </p:extLst>
          </p:nvPr>
        </p:nvGraphicFramePr>
        <p:xfrm>
          <a:off x="4677295" y="1389163"/>
          <a:ext cx="6109130" cy="408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896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Rectangle 16">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F358AE-E454-28BD-0CD0-9D916C0E22E1}"/>
              </a:ext>
            </a:extLst>
          </p:cNvPr>
          <p:cNvPicPr>
            <a:picLocks noChangeAspect="1"/>
          </p:cNvPicPr>
          <p:nvPr/>
        </p:nvPicPr>
        <p:blipFill rotWithShape="1">
          <a:blip r:embed="rId2"/>
          <a:srcRect t="442"/>
          <a:stretch/>
        </p:blipFill>
        <p:spPr>
          <a:xfrm>
            <a:off x="20" y="10"/>
            <a:ext cx="12191979" cy="6857990"/>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EBD6A2B-6906-0204-4816-22BD67C4F3E1}"/>
              </a:ext>
            </a:extLst>
          </p:cNvPr>
          <p:cNvSpPr>
            <a:spLocks noGrp="1"/>
          </p:cNvSpPr>
          <p:nvPr>
            <p:ph type="title"/>
          </p:nvPr>
        </p:nvSpPr>
        <p:spPr>
          <a:xfrm>
            <a:off x="7877177" y="2093913"/>
            <a:ext cx="5029198" cy="2305246"/>
          </a:xfrm>
        </p:spPr>
        <p:txBody>
          <a:bodyPr vert="horz" lIns="91440" tIns="45720" rIns="91440" bIns="45720" rtlCol="0" anchor="b">
            <a:normAutofit/>
          </a:bodyPr>
          <a:lstStyle/>
          <a:p>
            <a:pPr>
              <a:lnSpc>
                <a:spcPct val="100000"/>
              </a:lnSpc>
            </a:pPr>
            <a:r>
              <a:rPr lang="en-US" sz="3600" dirty="0">
                <a:solidFill>
                  <a:schemeClr val="tx1">
                    <a:lumMod val="85000"/>
                    <a:lumOff val="15000"/>
                  </a:schemeClr>
                </a:solidFill>
              </a:rPr>
              <a:t>THANK YOU !</a:t>
            </a:r>
          </a:p>
        </p:txBody>
      </p:sp>
    </p:spTree>
    <p:extLst>
      <p:ext uri="{BB962C8B-B14F-4D97-AF65-F5344CB8AC3E}">
        <p14:creationId xmlns:p14="http://schemas.microsoft.com/office/powerpoint/2010/main" val="138608084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A25EA-528A-7A71-BCDB-AE9E8E17A508}"/>
              </a:ext>
            </a:extLst>
          </p:cNvPr>
          <p:cNvSpPr>
            <a:spLocks noGrp="1"/>
          </p:cNvSpPr>
          <p:nvPr>
            <p:ph type="title"/>
          </p:nvPr>
        </p:nvSpPr>
        <p:spPr>
          <a:xfrm>
            <a:off x="1066798" y="1142999"/>
            <a:ext cx="5771363" cy="1257299"/>
          </a:xfrm>
        </p:spPr>
        <p:txBody>
          <a:bodyPr anchor="ctr">
            <a:normAutofit/>
          </a:bodyPr>
          <a:lstStyle/>
          <a:p>
            <a:r>
              <a:rPr lang="en-IN" sz="4800" dirty="0"/>
              <a:t>INTRODUCTION</a:t>
            </a:r>
          </a:p>
        </p:txBody>
      </p:sp>
      <p:sp>
        <p:nvSpPr>
          <p:cNvPr id="3" name="Content Placeholder 2">
            <a:extLst>
              <a:ext uri="{FF2B5EF4-FFF2-40B4-BE49-F238E27FC236}">
                <a16:creationId xmlns:a16="http://schemas.microsoft.com/office/drawing/2014/main" id="{1CB3C0A5-7677-BDBB-CEBD-920FD4805D44}"/>
              </a:ext>
            </a:extLst>
          </p:cNvPr>
          <p:cNvSpPr>
            <a:spLocks noGrp="1"/>
          </p:cNvSpPr>
          <p:nvPr>
            <p:ph idx="1"/>
          </p:nvPr>
        </p:nvSpPr>
        <p:spPr>
          <a:xfrm>
            <a:off x="1066798" y="2400299"/>
            <a:ext cx="5771364" cy="3969328"/>
          </a:xfrm>
          <a:noFill/>
        </p:spPr>
        <p:txBody>
          <a:bodyPr>
            <a:normAutofit/>
          </a:bodyPr>
          <a:lstStyle/>
          <a:p>
            <a:pPr marL="0" indent="0">
              <a:lnSpc>
                <a:spcPct val="150000"/>
              </a:lnSpc>
              <a:buNone/>
            </a:pPr>
            <a:r>
              <a:rPr lang="en-US" sz="1500" dirty="0">
                <a:latin typeface="Times New Roman" panose="02020603050405020304" pitchFamily="18" charset="0"/>
                <a:cs typeface="Times New Roman" panose="02020603050405020304" pitchFamily="18" charset="0"/>
              </a:rPr>
              <a:t>This study delves into a comprehensive analysis of Delhi's air quality, utilizing ARIMA, SARIMA, and LSTM models for time series analysis. We compare PM2.5 levels in Delhi with other cities, analyze pollutant correlations through a heatmap, and investigate lockdown effects on various pollutants. The study explores the impact of restrictive measures on PM10, NO, NO2, and SO2 levels, scrutinizes AQI variations during lockdowns, and assesses the influence of Benzene, Toluene, and Xylene (BTX) on air quality. Monthly trends, including the November peak attributed to stubble burning, are also examined, providing valuable insights for policymaking and public health strategies.</a:t>
            </a:r>
            <a:endParaRPr lang="en-IN" sz="1500" dirty="0">
              <a:latin typeface="Times New Roman" panose="02020603050405020304" pitchFamily="18" charset="0"/>
              <a:cs typeface="Times New Roman" panose="02020603050405020304" pitchFamily="18" charset="0"/>
            </a:endParaRPr>
          </a:p>
        </p:txBody>
      </p:sp>
      <p:pic>
        <p:nvPicPr>
          <p:cNvPr id="7" name="Graphic 6" descr="Statistics">
            <a:extLst>
              <a:ext uri="{FF2B5EF4-FFF2-40B4-BE49-F238E27FC236}">
                <a16:creationId xmlns:a16="http://schemas.microsoft.com/office/drawing/2014/main" id="{68402DD1-9684-3F29-AED0-2295D5AC8A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4959" y="1856979"/>
            <a:ext cx="3144042" cy="3144042"/>
          </a:xfrm>
          <a:prstGeom prst="rect">
            <a:avLst/>
          </a:prstGeom>
        </p:spPr>
      </p:pic>
    </p:spTree>
    <p:extLst>
      <p:ext uri="{BB962C8B-B14F-4D97-AF65-F5344CB8AC3E}">
        <p14:creationId xmlns:p14="http://schemas.microsoft.com/office/powerpoint/2010/main" val="339868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1907-976B-BFE1-BDC2-9C7771F1155B}"/>
              </a:ext>
            </a:extLst>
          </p:cNvPr>
          <p:cNvSpPr>
            <a:spLocks noGrp="1"/>
          </p:cNvSpPr>
          <p:nvPr>
            <p:ph type="title"/>
          </p:nvPr>
        </p:nvSpPr>
        <p:spPr>
          <a:xfrm>
            <a:off x="504825" y="323265"/>
            <a:ext cx="4162425" cy="953669"/>
          </a:xfrm>
        </p:spPr>
        <p:txBody>
          <a:bodyPr/>
          <a:lstStyle/>
          <a:p>
            <a:r>
              <a:rPr lang="en-IN" dirty="0">
                <a:latin typeface="Times New Roman" panose="02020603050405020304" pitchFamily="18" charset="0"/>
                <a:cs typeface="Times New Roman" panose="02020603050405020304" pitchFamily="18" charset="0"/>
              </a:rPr>
              <a:t>Aim and Objectives</a:t>
            </a:r>
          </a:p>
        </p:txBody>
      </p:sp>
      <p:sp>
        <p:nvSpPr>
          <p:cNvPr id="3" name="Content Placeholder 2">
            <a:extLst>
              <a:ext uri="{FF2B5EF4-FFF2-40B4-BE49-F238E27FC236}">
                <a16:creationId xmlns:a16="http://schemas.microsoft.com/office/drawing/2014/main" id="{27C8E9E8-8625-8528-5C8C-1233C842EFDC}"/>
              </a:ext>
            </a:extLst>
          </p:cNvPr>
          <p:cNvSpPr>
            <a:spLocks noGrp="1"/>
          </p:cNvSpPr>
          <p:nvPr>
            <p:ph idx="1"/>
          </p:nvPr>
        </p:nvSpPr>
        <p:spPr>
          <a:xfrm>
            <a:off x="628649" y="1680960"/>
            <a:ext cx="10582275" cy="4376940"/>
          </a:xfrm>
        </p:spPr>
        <p:txBody>
          <a:bodyPr>
            <a:normAutofit fontScale="62500" lnSpcReduction="20000"/>
          </a:bodyPr>
          <a:lstStyle/>
          <a:p>
            <a:r>
              <a:rPr lang="en-US" b="1" dirty="0"/>
              <a:t>AIM:</a:t>
            </a:r>
          </a:p>
          <a:p>
            <a:pPr>
              <a:buFont typeface="Wingdings" panose="05000000000000000000" pitchFamily="2" charset="2"/>
              <a:buChar char="v"/>
            </a:pPr>
            <a:r>
              <a:rPr lang="en-US" dirty="0"/>
              <a:t>Develop a comprehensive understanding of air quality dynamics in Delhi and its correlation with various pollutants.</a:t>
            </a:r>
          </a:p>
          <a:p>
            <a:r>
              <a:rPr lang="en-US" b="1" dirty="0"/>
              <a:t>OBJECTIVES:</a:t>
            </a:r>
          </a:p>
          <a:p>
            <a:pPr>
              <a:buFont typeface="Wingdings" panose="05000000000000000000" pitchFamily="2" charset="2"/>
              <a:buChar char="v"/>
            </a:pPr>
            <a:r>
              <a:rPr lang="en-US" dirty="0"/>
              <a:t>Analyze PM2.5 levels in Delhi and compare them with other cities using ARIMA, SARIMA, and LSTM models.</a:t>
            </a:r>
          </a:p>
          <a:p>
            <a:pPr>
              <a:buFont typeface="Wingdings" panose="05000000000000000000" pitchFamily="2" charset="2"/>
              <a:buChar char="v"/>
            </a:pPr>
            <a:r>
              <a:rPr lang="en-US" dirty="0"/>
              <a:t>Investigate the impact of lockdown on PM10, NO, NO2, and SO2 levels in Delhi.</a:t>
            </a:r>
          </a:p>
          <a:p>
            <a:pPr>
              <a:buFont typeface="Wingdings" panose="05000000000000000000" pitchFamily="2" charset="2"/>
              <a:buChar char="v"/>
            </a:pPr>
            <a:r>
              <a:rPr lang="en-US" dirty="0"/>
              <a:t>Evaluate the correlation among different pollutants using a heatmap.</a:t>
            </a:r>
          </a:p>
          <a:p>
            <a:pPr>
              <a:buFont typeface="Wingdings" panose="05000000000000000000" pitchFamily="2" charset="2"/>
              <a:buChar char="v"/>
            </a:pPr>
            <a:r>
              <a:rPr lang="en-US" dirty="0"/>
              <a:t>Explore monthly variations in air quality and identify specific trends.</a:t>
            </a:r>
          </a:p>
          <a:p>
            <a:pPr>
              <a:buFont typeface="Wingdings" panose="05000000000000000000" pitchFamily="2" charset="2"/>
              <a:buChar char="v"/>
            </a:pPr>
            <a:r>
              <a:rPr lang="en-US" dirty="0"/>
              <a:t>Examine the influence of stubble crop burning on November's peak pollution levels.</a:t>
            </a:r>
          </a:p>
          <a:p>
            <a:pPr>
              <a:buFont typeface="Wingdings" panose="05000000000000000000" pitchFamily="2" charset="2"/>
              <a:buChar char="v"/>
            </a:pPr>
            <a:r>
              <a:rPr lang="en-US" dirty="0"/>
              <a:t>Investigate the dynamics of BTX levels (Benzene, Toluene, Xylene) and their impact on the Air Quality Index.</a:t>
            </a:r>
          </a:p>
          <a:p>
            <a:pPr marL="0" indent="0">
              <a:buNone/>
            </a:pPr>
            <a:r>
              <a:rPr lang="en-US" dirty="0"/>
              <a:t>Provide insights into the overall air quality scenario in Delhi and suggest potential mitigation strategies.</a:t>
            </a:r>
          </a:p>
          <a:p>
            <a:r>
              <a:rPr lang="en-US" b="1" dirty="0"/>
              <a:t>EXPECTED OUTCOMES:</a:t>
            </a:r>
          </a:p>
          <a:p>
            <a:pPr>
              <a:buFont typeface="Wingdings" panose="05000000000000000000" pitchFamily="2" charset="2"/>
              <a:buChar char="v"/>
            </a:pPr>
            <a:r>
              <a:rPr lang="en-US" dirty="0"/>
              <a:t>Gain insights into the temporal patterns of air quality in Delhi.</a:t>
            </a:r>
          </a:p>
          <a:p>
            <a:pPr>
              <a:buFont typeface="Wingdings" panose="05000000000000000000" pitchFamily="2" charset="2"/>
              <a:buChar char="v"/>
            </a:pPr>
            <a:r>
              <a:rPr lang="en-US" dirty="0"/>
              <a:t>Identify key factors influencing pollution levels.</a:t>
            </a:r>
          </a:p>
          <a:p>
            <a:pPr>
              <a:buFont typeface="Wingdings" panose="05000000000000000000" pitchFamily="2" charset="2"/>
              <a:buChar char="v"/>
            </a:pPr>
            <a:r>
              <a:rPr lang="en-US" dirty="0"/>
              <a:t>Contribute to policy recommendations for sustainable air quality management.</a:t>
            </a:r>
            <a:endParaRPr lang="en-IN" dirty="0"/>
          </a:p>
        </p:txBody>
      </p:sp>
    </p:spTree>
    <p:extLst>
      <p:ext uri="{BB962C8B-B14F-4D97-AF65-F5344CB8AC3E}">
        <p14:creationId xmlns:p14="http://schemas.microsoft.com/office/powerpoint/2010/main" val="664929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4086F5-5AAC-F692-73E3-87A47A65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CEB7E-D437-71EA-2430-F7CF7A66C4BA}"/>
              </a:ext>
            </a:extLst>
          </p:cNvPr>
          <p:cNvSpPr>
            <a:spLocks noGrp="1"/>
          </p:cNvSpPr>
          <p:nvPr>
            <p:ph type="title"/>
          </p:nvPr>
        </p:nvSpPr>
        <p:spPr>
          <a:xfrm>
            <a:off x="314325" y="4132511"/>
            <a:ext cx="5029200" cy="448241"/>
          </a:xfrm>
          <a:effectLst>
            <a:outerShdw blurRad="50800" dist="50800" dir="5400000" sx="142000" sy="142000" algn="ctr" rotWithShape="0">
              <a:srgbClr val="000000">
                <a:alpha val="43137"/>
              </a:srgbClr>
            </a:outerShdw>
          </a:effectLst>
        </p:spPr>
        <p:txBody>
          <a:bodyPr anchor="ctr">
            <a:normAutofit fontScale="90000"/>
          </a:bodyPr>
          <a:lstStyle/>
          <a:p>
            <a:br>
              <a:rPr lang="en-IN" sz="4800"/>
            </a:br>
            <a:r>
              <a:rPr lang="en-IN" sz="4800">
                <a:latin typeface="Times New Roman" panose="02020603050405020304" pitchFamily="18" charset="0"/>
                <a:cs typeface="Times New Roman" panose="02020603050405020304" pitchFamily="18" charset="0"/>
              </a:rPr>
              <a:t>Literature Review</a:t>
            </a:r>
            <a:endParaRPr lang="en-IN" sz="4800" dirty="0">
              <a:latin typeface="Times New Roman" panose="02020603050405020304" pitchFamily="18" charset="0"/>
              <a:cs typeface="Times New Roman" panose="02020603050405020304" pitchFamily="18" charset="0"/>
            </a:endParaRPr>
          </a:p>
        </p:txBody>
      </p:sp>
      <p:pic>
        <p:nvPicPr>
          <p:cNvPr id="5" name="Picture 4" descr="A network formed by white dots">
            <a:extLst>
              <a:ext uri="{FF2B5EF4-FFF2-40B4-BE49-F238E27FC236}">
                <a16:creationId xmlns:a16="http://schemas.microsoft.com/office/drawing/2014/main" id="{111C60BF-19FA-AA04-662A-AECF5D099AA3}"/>
              </a:ext>
            </a:extLst>
          </p:cNvPr>
          <p:cNvPicPr>
            <a:picLocks noChangeAspect="1"/>
          </p:cNvPicPr>
          <p:nvPr/>
        </p:nvPicPr>
        <p:blipFill rotWithShape="1">
          <a:blip r:embed="rId2"/>
          <a:srcRect t="9947" r="-3" b="19394"/>
          <a:stretch/>
        </p:blipFill>
        <p:spPr>
          <a:xfrm>
            <a:off x="0" y="0"/>
            <a:ext cx="5057775" cy="2751746"/>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p:sp>
        <p:nvSpPr>
          <p:cNvPr id="3" name="Content Placeholder 2">
            <a:extLst>
              <a:ext uri="{FF2B5EF4-FFF2-40B4-BE49-F238E27FC236}">
                <a16:creationId xmlns:a16="http://schemas.microsoft.com/office/drawing/2014/main" id="{50F2A6ED-5CD4-9CA5-0545-B30CED36D3BC}"/>
              </a:ext>
            </a:extLst>
          </p:cNvPr>
          <p:cNvSpPr>
            <a:spLocks noGrp="1"/>
          </p:cNvSpPr>
          <p:nvPr>
            <p:ph idx="1"/>
          </p:nvPr>
        </p:nvSpPr>
        <p:spPr>
          <a:xfrm>
            <a:off x="5657850" y="971550"/>
            <a:ext cx="5534025" cy="5153025"/>
          </a:xfrm>
          <a:effectLst>
            <a:outerShdw blurRad="50800" dist="50800" dir="5400000" sx="1000" sy="1000" algn="ctr" rotWithShape="0">
              <a:srgbClr val="000000"/>
            </a:outerShdw>
          </a:effectLst>
        </p:spPr>
        <p:txBody>
          <a:bodyPr>
            <a:normAutofit/>
          </a:bodyPr>
          <a:lstStyle/>
          <a:p>
            <a:pPr>
              <a:lnSpc>
                <a:spcPct val="110000"/>
              </a:lnSpc>
            </a:pPr>
            <a:r>
              <a:rPr lang="en-US" sz="1050" dirty="0">
                <a:latin typeface="Times New Roman" panose="02020603050405020304" pitchFamily="18" charset="0"/>
                <a:cs typeface="Times New Roman" panose="02020603050405020304" pitchFamily="18" charset="0"/>
              </a:rPr>
              <a:t>Time Series Models: Previous studies have extensively utilized Autoregressive Integrated Moving Average (ARIMA) and Seasonal ARIMA (SARIMA) models in the context of air pollution forecasting. These models contribute valuable insights into temporal trends and patterns.</a:t>
            </a:r>
          </a:p>
          <a:p>
            <a:pPr>
              <a:lnSpc>
                <a:spcPct val="110000"/>
              </a:lnSpc>
            </a:pPr>
            <a:r>
              <a:rPr lang="en-US" sz="1050" dirty="0">
                <a:latin typeface="Times New Roman" panose="02020603050405020304" pitchFamily="18" charset="0"/>
                <a:cs typeface="Times New Roman" panose="02020603050405020304" pitchFamily="18" charset="0"/>
              </a:rPr>
              <a:t>LSTM Models: Long Short-Term Memory (LSTM) models, a type of recurrent neural network, have gained prominence for their capability to capture complex temporal dependencies in air quality data. Researchers highlight the advantages of LSTM in improving the accuracy of predictions.</a:t>
            </a:r>
          </a:p>
          <a:p>
            <a:pPr>
              <a:lnSpc>
                <a:spcPct val="110000"/>
              </a:lnSpc>
            </a:pPr>
            <a:r>
              <a:rPr lang="en-US" sz="1050" dirty="0">
                <a:latin typeface="Times New Roman" panose="02020603050405020304" pitchFamily="18" charset="0"/>
                <a:cs typeface="Times New Roman" panose="02020603050405020304" pitchFamily="18" charset="0"/>
              </a:rPr>
              <a:t>Comparative Analyses: Researchers have conducted comparative analyses of PM2.5 levels, a key air pollutant, in Delhi against other cities. These studies provide a regional perspective on air quality variations.</a:t>
            </a:r>
          </a:p>
          <a:p>
            <a:pPr>
              <a:lnSpc>
                <a:spcPct val="110000"/>
              </a:lnSpc>
            </a:pPr>
            <a:r>
              <a:rPr lang="en-US" sz="1050" dirty="0">
                <a:latin typeface="Times New Roman" panose="02020603050405020304" pitchFamily="18" charset="0"/>
                <a:cs typeface="Times New Roman" panose="02020603050405020304" pitchFamily="18" charset="0"/>
              </a:rPr>
              <a:t>Lockdown Impact: Recent research has focused on assessing the immediate impact of lockdown measures on air quality parameters such as PM10, Nitric Oxide (NO), Nitrogen Dioxide (NO2), and Sulfur Dioxide (SO2) levels in Delhi. The findings shed light on the effectiveness of restrictive measures in controlling pollution.</a:t>
            </a:r>
          </a:p>
          <a:p>
            <a:pPr>
              <a:lnSpc>
                <a:spcPct val="110000"/>
              </a:lnSpc>
            </a:pPr>
            <a:r>
              <a:rPr lang="en-US" sz="1050" dirty="0">
                <a:latin typeface="Times New Roman" panose="02020603050405020304" pitchFamily="18" charset="0"/>
                <a:cs typeface="Times New Roman" panose="02020603050405020304" pitchFamily="18" charset="0"/>
              </a:rPr>
              <a:t>Specific Pollutants (BTX): Investigations into the levels and implications of Benzene, Toluene, and Xylene (BTX) have been conducted. These specific pollutants are crucial contributors to overall air quality, and understanding their dynamics is vital for effective pollution management.</a:t>
            </a:r>
          </a:p>
          <a:p>
            <a:pPr>
              <a:lnSpc>
                <a:spcPct val="110000"/>
              </a:lnSpc>
            </a:pPr>
            <a:r>
              <a:rPr lang="en-US" sz="1050" dirty="0">
                <a:latin typeface="Times New Roman" panose="02020603050405020304" pitchFamily="18" charset="0"/>
                <a:cs typeface="Times New Roman" panose="02020603050405020304" pitchFamily="18" charset="0"/>
              </a:rPr>
              <a:t>Air Quality Index (AQI) Dynamics: Existing literature explores the dynamics of the Air Quality Index (AQI) in Delhi, revealing patterns, trends, and variations over time. Understanding AQI dynamics is essential for assessing overall air quality and its impact on public health.</a:t>
            </a:r>
            <a:endParaRPr lang="en-IN"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967114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7ADB3-C182-ACED-3321-2915C8D289A8}"/>
              </a:ext>
            </a:extLst>
          </p:cNvPr>
          <p:cNvSpPr>
            <a:spLocks noGrp="1"/>
          </p:cNvSpPr>
          <p:nvPr>
            <p:ph type="title"/>
          </p:nvPr>
        </p:nvSpPr>
        <p:spPr>
          <a:xfrm>
            <a:off x="775853" y="599680"/>
            <a:ext cx="5771363" cy="1257299"/>
          </a:xfrm>
        </p:spPr>
        <p:txBody>
          <a:bodyPr anchor="ctr">
            <a:normAutofit/>
          </a:bodyPr>
          <a:lstStyle/>
          <a:p>
            <a:br>
              <a:rPr lang="en-IN" sz="4100" dirty="0">
                <a:latin typeface="Times New Roman" panose="02020603050405020304" pitchFamily="18" charset="0"/>
                <a:cs typeface="Times New Roman" panose="02020603050405020304" pitchFamily="18" charset="0"/>
              </a:rPr>
            </a:br>
            <a:r>
              <a:rPr lang="en-IN" sz="4100"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0ED351AC-4BD5-452B-C85F-FE9EA380DD22}"/>
              </a:ext>
            </a:extLst>
          </p:cNvPr>
          <p:cNvSpPr>
            <a:spLocks noGrp="1"/>
          </p:cNvSpPr>
          <p:nvPr>
            <p:ph idx="1"/>
          </p:nvPr>
        </p:nvSpPr>
        <p:spPr>
          <a:xfrm>
            <a:off x="990596" y="2199879"/>
            <a:ext cx="6231086" cy="4460694"/>
          </a:xfrm>
        </p:spPr>
        <p:txBody>
          <a:bodyPr>
            <a:normAutofit/>
          </a:bodyPr>
          <a:lstStyle/>
          <a:p>
            <a:pPr marL="0" indent="0">
              <a:lnSpc>
                <a:spcPct val="150000"/>
              </a:lnSpc>
              <a:buNone/>
            </a:pPr>
            <a:r>
              <a:rPr lang="en-US" sz="1600" dirty="0">
                <a:latin typeface="Times New Roman" panose="02020603050405020304" pitchFamily="18" charset="0"/>
                <a:cs typeface="Times New Roman" panose="02020603050405020304" pitchFamily="18" charset="0"/>
              </a:rPr>
              <a:t>Delhi, a megacity facing severe air pollution challenges, requires an in-depth investigation into the factors influencing its air quality. The complexity arises from multiple pollutants, seasonal variations, and external factors like lockdowns. Understanding the dynamics of PM2.5, PM10, NO, NO2, and other pollutants is crucial for devising effective mitigation strategies. Moreover, the need to assess the impact of lockdown measures on air quality and identify persistent challenges, such as stubble burning in November, emphasizes the urgency of this study. Addressing these issues is vital for formulating policies that safeguard public health and promote sustainable urban development.</a:t>
            </a:r>
            <a:endParaRPr lang="en-IN" sz="1600" dirty="0">
              <a:latin typeface="Times New Roman" panose="02020603050405020304" pitchFamily="18" charset="0"/>
              <a:cs typeface="Times New Roman" panose="02020603050405020304" pitchFamily="18" charset="0"/>
            </a:endParaRPr>
          </a:p>
        </p:txBody>
      </p:sp>
      <p:pic>
        <p:nvPicPr>
          <p:cNvPr id="7" name="Graphic 6" descr="Lungs">
            <a:extLst>
              <a:ext uri="{FF2B5EF4-FFF2-40B4-BE49-F238E27FC236}">
                <a16:creationId xmlns:a16="http://schemas.microsoft.com/office/drawing/2014/main" id="{C890C056-49AE-C306-626D-E7C2CC658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4959" y="1856979"/>
            <a:ext cx="3144042" cy="3144042"/>
          </a:xfrm>
          <a:prstGeom prst="rect">
            <a:avLst/>
          </a:prstGeom>
        </p:spPr>
      </p:pic>
    </p:spTree>
    <p:extLst>
      <p:ext uri="{BB962C8B-B14F-4D97-AF65-F5344CB8AC3E}">
        <p14:creationId xmlns:p14="http://schemas.microsoft.com/office/powerpoint/2010/main" val="8264051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0C3DE-0DF0-D285-7DA8-E606C9CB6FEF}"/>
              </a:ext>
            </a:extLst>
          </p:cNvPr>
          <p:cNvSpPr>
            <a:spLocks noGrp="1"/>
          </p:cNvSpPr>
          <p:nvPr>
            <p:ph type="title"/>
          </p:nvPr>
        </p:nvSpPr>
        <p:spPr>
          <a:xfrm>
            <a:off x="619125" y="852055"/>
            <a:ext cx="5629277" cy="879870"/>
          </a:xfrm>
        </p:spPr>
        <p:txBody>
          <a:bodyPr anchor="ctr">
            <a:normAutofit/>
          </a:bodyPr>
          <a:lstStyle/>
          <a:p>
            <a:r>
              <a:rPr lang="en-IN" sz="4800" dirty="0"/>
              <a:t>Methodology</a:t>
            </a:r>
          </a:p>
        </p:txBody>
      </p:sp>
      <p:sp>
        <p:nvSpPr>
          <p:cNvPr id="3" name="Content Placeholder 2">
            <a:extLst>
              <a:ext uri="{FF2B5EF4-FFF2-40B4-BE49-F238E27FC236}">
                <a16:creationId xmlns:a16="http://schemas.microsoft.com/office/drawing/2014/main" id="{DD0E0494-7C5A-A8A4-6E60-34717D82684D}"/>
              </a:ext>
            </a:extLst>
          </p:cNvPr>
          <p:cNvSpPr>
            <a:spLocks noGrp="1"/>
          </p:cNvSpPr>
          <p:nvPr>
            <p:ph idx="1"/>
          </p:nvPr>
        </p:nvSpPr>
        <p:spPr>
          <a:xfrm>
            <a:off x="619125" y="1859973"/>
            <a:ext cx="6748030" cy="4312227"/>
          </a:xfrm>
        </p:spPr>
        <p:txBody>
          <a:bodyPr>
            <a:normAutofit/>
          </a:bodyPr>
          <a:lstStyle/>
          <a:p>
            <a:pPr>
              <a:lnSpc>
                <a:spcPct val="150000"/>
              </a:lnSpc>
            </a:pPr>
            <a:r>
              <a:rPr lang="en-US" sz="1400" b="1" dirty="0"/>
              <a:t>Time Series Modeling</a:t>
            </a:r>
            <a:r>
              <a:rPr lang="en-US" sz="1400" dirty="0"/>
              <a:t>: Employed advanced models like ARIMA, SARIMA, and LSTM for accurate forecasting of PM2.5 levels in Delhi.</a:t>
            </a:r>
          </a:p>
          <a:p>
            <a:pPr>
              <a:lnSpc>
                <a:spcPct val="150000"/>
              </a:lnSpc>
            </a:pPr>
            <a:r>
              <a:rPr lang="en-US" sz="1400" b="1" dirty="0"/>
              <a:t>Data Integration: </a:t>
            </a:r>
            <a:r>
              <a:rPr lang="en-US" sz="1400" dirty="0"/>
              <a:t>Merged daily and hourly datasets (</a:t>
            </a:r>
            <a:r>
              <a:rPr lang="en-US" sz="1400" dirty="0" err="1"/>
              <a:t>city_day</a:t>
            </a:r>
            <a:r>
              <a:rPr lang="en-US" sz="1400" dirty="0"/>
              <a:t>, </a:t>
            </a:r>
            <a:r>
              <a:rPr lang="en-US" sz="1400" dirty="0" err="1"/>
              <a:t>city_hour</a:t>
            </a:r>
            <a:r>
              <a:rPr lang="en-US" sz="1400" dirty="0"/>
              <a:t>, </a:t>
            </a:r>
            <a:r>
              <a:rPr lang="en-US" sz="1400" dirty="0" err="1"/>
              <a:t>station_day</a:t>
            </a:r>
            <a:r>
              <a:rPr lang="en-US" sz="1400" dirty="0"/>
              <a:t>, </a:t>
            </a:r>
            <a:r>
              <a:rPr lang="en-US" sz="1400" dirty="0" err="1"/>
              <a:t>station_hour</a:t>
            </a:r>
            <a:r>
              <a:rPr lang="en-US" sz="1400" dirty="0"/>
              <a:t>) to create a comprehensive dataset for in-depth analysis.</a:t>
            </a:r>
          </a:p>
          <a:p>
            <a:pPr>
              <a:lnSpc>
                <a:spcPct val="150000"/>
              </a:lnSpc>
            </a:pPr>
            <a:r>
              <a:rPr lang="en-US" sz="1400" b="1" dirty="0"/>
              <a:t>Feature Engineering</a:t>
            </a:r>
            <a:r>
              <a:rPr lang="en-US" sz="1400" dirty="0"/>
              <a:t>: Enhanced model performance through feature engineering techniques to extract valuable insights from the data.</a:t>
            </a:r>
          </a:p>
          <a:p>
            <a:pPr>
              <a:lnSpc>
                <a:spcPct val="150000"/>
              </a:lnSpc>
            </a:pPr>
            <a:r>
              <a:rPr lang="en-US" sz="1400" b="1" dirty="0"/>
              <a:t>Spatial Analysis</a:t>
            </a:r>
            <a:r>
              <a:rPr lang="en-US" sz="1400" dirty="0"/>
              <a:t>: Investigated spatial patterns of pollutants across Delhi, providing a detailed understanding of pollution hotspots.</a:t>
            </a:r>
          </a:p>
          <a:p>
            <a:pPr>
              <a:lnSpc>
                <a:spcPct val="150000"/>
              </a:lnSpc>
            </a:pPr>
            <a:r>
              <a:rPr lang="en-US" sz="1400" b="1" dirty="0"/>
              <a:t>Correlation Analysis</a:t>
            </a:r>
            <a:r>
              <a:rPr lang="en-US" sz="1400" dirty="0"/>
              <a:t>: Explored relationships between various pollutants, offering insights into how they interact and influence air quality.</a:t>
            </a:r>
            <a:endParaRPr lang="en-IN" sz="1400" dirty="0"/>
          </a:p>
        </p:txBody>
      </p:sp>
      <p:pic>
        <p:nvPicPr>
          <p:cNvPr id="7" name="Graphic 6" descr="Presentation with Org Chart">
            <a:extLst>
              <a:ext uri="{FF2B5EF4-FFF2-40B4-BE49-F238E27FC236}">
                <a16:creationId xmlns:a16="http://schemas.microsoft.com/office/drawing/2014/main" id="{1511140C-8880-685C-EC1A-4C14A63650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70849" y="2022869"/>
            <a:ext cx="2978152" cy="2978152"/>
          </a:xfrm>
          <a:prstGeom prst="rect">
            <a:avLst/>
          </a:prstGeom>
        </p:spPr>
      </p:pic>
    </p:spTree>
    <p:extLst>
      <p:ext uri="{BB962C8B-B14F-4D97-AF65-F5344CB8AC3E}">
        <p14:creationId xmlns:p14="http://schemas.microsoft.com/office/powerpoint/2010/main" val="161250288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D13AE4BC-2211-4D4F-3686-2ACF60F9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0307BA-41CF-B5F8-FAF5-D8946684D9E1}"/>
              </a:ext>
            </a:extLst>
          </p:cNvPr>
          <p:cNvPicPr>
            <a:picLocks noChangeAspect="1"/>
          </p:cNvPicPr>
          <p:nvPr/>
        </p:nvPicPr>
        <p:blipFill rotWithShape="1">
          <a:blip r:embed="rId2"/>
          <a:srcRect/>
          <a:stretch/>
        </p:blipFill>
        <p:spPr>
          <a:xfrm>
            <a:off x="20" y="10"/>
            <a:ext cx="12191979" cy="6857989"/>
          </a:xfrm>
          <a:prstGeom prst="rect">
            <a:avLst/>
          </a:prstGeom>
        </p:spPr>
      </p:pic>
      <p:sp>
        <p:nvSpPr>
          <p:cNvPr id="13" name="Freeform: Shape 12">
            <a:extLst>
              <a:ext uri="{FF2B5EF4-FFF2-40B4-BE49-F238E27FC236}">
                <a16:creationId xmlns:a16="http://schemas.microsoft.com/office/drawing/2014/main" id="{FDF8B7E8-12B2-753C-7477-05B85D1D0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3729474" y="2822080"/>
            <a:ext cx="8481958" cy="4109294"/>
          </a:xfrm>
          <a:custGeom>
            <a:avLst/>
            <a:gdLst>
              <a:gd name="connsiteX0" fmla="*/ 2129133 w 8481958"/>
              <a:gd name="connsiteY0" fmla="*/ 1770 h 4109294"/>
              <a:gd name="connsiteX1" fmla="*/ 54314 w 8481958"/>
              <a:gd name="connsiteY1" fmla="*/ 918720 h 4109294"/>
              <a:gd name="connsiteX2" fmla="*/ 0 w 8481958"/>
              <a:gd name="connsiteY2" fmla="*/ 978213 h 4109294"/>
              <a:gd name="connsiteX3" fmla="*/ 54654 w 8481958"/>
              <a:gd name="connsiteY3" fmla="*/ 4109294 h 4109294"/>
              <a:gd name="connsiteX4" fmla="*/ 8481958 w 8481958"/>
              <a:gd name="connsiteY4" fmla="*/ 3962195 h 4109294"/>
              <a:gd name="connsiteX5" fmla="*/ 4000639 w 8481958"/>
              <a:gd name="connsiteY5" fmla="*/ 570502 h 4109294"/>
              <a:gd name="connsiteX6" fmla="*/ 3936789 w 8481958"/>
              <a:gd name="connsiteY6" fmla="*/ 524650 h 4109294"/>
              <a:gd name="connsiteX7" fmla="*/ 2305851 w 8481958"/>
              <a:gd name="connsiteY7" fmla="*/ 872 h 4109294"/>
              <a:gd name="connsiteX8" fmla="*/ 2129133 w 8481958"/>
              <a:gd name="connsiteY8" fmla="*/ 1770 h 410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1958" h="4109294">
                <a:moveTo>
                  <a:pt x="2129133" y="1770"/>
                </a:moveTo>
                <a:cubicBezTo>
                  <a:pt x="1364196" y="27835"/>
                  <a:pt x="614660" y="341491"/>
                  <a:pt x="54314" y="918720"/>
                </a:cubicBezTo>
                <a:lnTo>
                  <a:pt x="0" y="978213"/>
                </a:lnTo>
                <a:lnTo>
                  <a:pt x="54654" y="4109294"/>
                </a:lnTo>
                <a:lnTo>
                  <a:pt x="8481958" y="3962195"/>
                </a:lnTo>
                <a:lnTo>
                  <a:pt x="4000639" y="570502"/>
                </a:lnTo>
                <a:lnTo>
                  <a:pt x="3936789" y="524650"/>
                </a:lnTo>
                <a:cubicBezTo>
                  <a:pt x="3438692" y="185770"/>
                  <a:pt x="2871718" y="14402"/>
                  <a:pt x="2305851" y="872"/>
                </a:cubicBezTo>
                <a:cubicBezTo>
                  <a:pt x="2246907" y="-538"/>
                  <a:pt x="2187974" y="-235"/>
                  <a:pt x="2129133" y="1770"/>
                </a:cubicBezTo>
                <a:close/>
              </a:path>
            </a:pathLst>
          </a:custGeom>
          <a:gradFill>
            <a:gsLst>
              <a:gs pos="18000">
                <a:schemeClr val="bg2">
                  <a:alpha val="79000"/>
                </a:schemeClr>
              </a:gs>
              <a:gs pos="100000">
                <a:schemeClr val="accent1">
                  <a:lumMod val="60000"/>
                  <a:lumOff val="40000"/>
                  <a:alpha val="8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6A1AA8-0241-D5E6-2109-C5B8F5AF6FED}"/>
              </a:ext>
            </a:extLst>
          </p:cNvPr>
          <p:cNvSpPr>
            <a:spLocks noGrp="1"/>
          </p:cNvSpPr>
          <p:nvPr>
            <p:ph type="title"/>
          </p:nvPr>
        </p:nvSpPr>
        <p:spPr>
          <a:xfrm>
            <a:off x="6673754" y="4385256"/>
            <a:ext cx="4679325" cy="1558341"/>
          </a:xfrm>
        </p:spPr>
        <p:txBody>
          <a:bodyPr vert="horz" lIns="91440" tIns="45720" rIns="91440" bIns="45720" rtlCol="0" anchor="b">
            <a:normAutofit/>
          </a:bodyPr>
          <a:lstStyle/>
          <a:p>
            <a:pPr algn="r">
              <a:lnSpc>
                <a:spcPct val="100000"/>
              </a:lnSpc>
            </a:pPr>
            <a:br>
              <a:rPr lang="en-US" sz="3300" dirty="0"/>
            </a:br>
            <a:r>
              <a:rPr lang="en-US" sz="3300" dirty="0"/>
              <a:t>Results &amp; Discussion</a:t>
            </a:r>
          </a:p>
        </p:txBody>
      </p:sp>
    </p:spTree>
    <p:extLst>
      <p:ext uri="{BB962C8B-B14F-4D97-AF65-F5344CB8AC3E}">
        <p14:creationId xmlns:p14="http://schemas.microsoft.com/office/powerpoint/2010/main" val="332123944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74000">
              <a:schemeClr val="accent1">
                <a:lumMod val="45000"/>
                <a:lumOff val="55000"/>
              </a:schemeClr>
            </a:gs>
            <a:gs pos="83000">
              <a:schemeClr val="accent1">
                <a:lumMod val="45000"/>
                <a:lumOff val="55000"/>
              </a:schemeClr>
            </a:gs>
            <a:gs pos="49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832F6-153F-308C-0812-F9A203934B33}"/>
              </a:ext>
            </a:extLst>
          </p:cNvPr>
          <p:cNvSpPr>
            <a:spLocks noGrp="1"/>
          </p:cNvSpPr>
          <p:nvPr>
            <p:ph type="title"/>
          </p:nvPr>
        </p:nvSpPr>
        <p:spPr>
          <a:xfrm>
            <a:off x="1066799" y="936842"/>
            <a:ext cx="10092477" cy="658694"/>
          </a:xfrm>
        </p:spPr>
        <p:txBody>
          <a:bodyPr>
            <a:noAutofit/>
          </a:bodyPr>
          <a:lstStyle/>
          <a:p>
            <a:r>
              <a:rPr lang="en-US" sz="2800" dirty="0"/>
              <a:t>PM2.5 levels in Delhi against other cities.</a:t>
            </a:r>
            <a:endParaRPr lang="en-IN" sz="2800" dirty="0"/>
          </a:p>
        </p:txBody>
      </p:sp>
      <p:sp>
        <p:nvSpPr>
          <p:cNvPr id="5" name="Content Placeholder 4">
            <a:extLst>
              <a:ext uri="{FF2B5EF4-FFF2-40B4-BE49-F238E27FC236}">
                <a16:creationId xmlns:a16="http://schemas.microsoft.com/office/drawing/2014/main" id="{F3690401-FF20-507F-3020-DA47A1148F9F}"/>
              </a:ext>
            </a:extLst>
          </p:cNvPr>
          <p:cNvSpPr>
            <a:spLocks noGrp="1"/>
          </p:cNvSpPr>
          <p:nvPr>
            <p:ph sz="half" idx="1"/>
          </p:nvPr>
        </p:nvSpPr>
        <p:spPr>
          <a:xfrm>
            <a:off x="1066800" y="1744824"/>
            <a:ext cx="5212702" cy="4320073"/>
          </a:xfrm>
        </p:spPr>
        <p:txBody>
          <a:bodyPr>
            <a:normAutofit fontScale="92500" lnSpcReduction="10000"/>
          </a:bodyPr>
          <a:lstStyle/>
          <a:p>
            <a:r>
              <a:rPr lang="en-US" sz="1200" b="1" dirty="0"/>
              <a:t>Comparative Analysis</a:t>
            </a:r>
            <a:r>
              <a:rPr lang="en-US" sz="1200" dirty="0"/>
              <a:t>: Conducting a comparative analysis of PM2.5 levels in Delhi against other cities reveals distinctive patterns and trends in air quality metrics.</a:t>
            </a:r>
          </a:p>
          <a:p>
            <a:r>
              <a:rPr lang="en-US" sz="1200" b="1" dirty="0"/>
              <a:t>Visual Insight through Box Plots</a:t>
            </a:r>
            <a:r>
              <a:rPr lang="en-US" sz="1200" dirty="0"/>
              <a:t>: Utilizing box plots as a visualization tool provides a clear and insightful representation of the distribution and central tendency of PM2.5 concentrations. This visual aid facilitates easy interpretation for diverse stakeholders.</a:t>
            </a:r>
          </a:p>
          <a:p>
            <a:r>
              <a:rPr lang="en-US" sz="1200" b="1" dirty="0"/>
              <a:t>Identifying Air Quality Disparities</a:t>
            </a:r>
            <a:r>
              <a:rPr lang="en-US" sz="1200" dirty="0"/>
              <a:t>: The box plot analysis allows us to identify potential air quality challenges unique to Delhi, signaling areas where interventions may be required to address higher median PM2.5 levels or unusual data patterns.</a:t>
            </a:r>
          </a:p>
          <a:p>
            <a:r>
              <a:rPr lang="en-US" sz="1200" b="1" dirty="0"/>
              <a:t>Communication Tool for Stakeholders</a:t>
            </a:r>
            <a:r>
              <a:rPr lang="en-US" sz="1200" dirty="0"/>
              <a:t>: The visual approach serves as an effective communication tool, making complex air quality data accessible to a broader audience, including policymakers, researchers, and the public.</a:t>
            </a:r>
          </a:p>
          <a:p>
            <a:r>
              <a:rPr lang="en-US" sz="1200" b="1" dirty="0"/>
              <a:t>Foundation for Evidence-Based Strategies</a:t>
            </a:r>
            <a:r>
              <a:rPr lang="en-US" sz="1200" dirty="0"/>
              <a:t>: The comparison sets the foundation for evidence-based strategies by unveiling disparities, intricacies, and potential outliers in air quality data. This, in turn, guides targeted interventions and informed discussions for a cleaner and healthier urban environment.</a:t>
            </a:r>
            <a:endParaRPr lang="en-IN" sz="1200" dirty="0"/>
          </a:p>
        </p:txBody>
      </p:sp>
      <p:pic>
        <p:nvPicPr>
          <p:cNvPr id="7" name="Content Placeholder 6">
            <a:extLst>
              <a:ext uri="{FF2B5EF4-FFF2-40B4-BE49-F238E27FC236}">
                <a16:creationId xmlns:a16="http://schemas.microsoft.com/office/drawing/2014/main" id="{1449120A-9A98-9502-64EF-38C0303C3E69}"/>
              </a:ext>
            </a:extLst>
          </p:cNvPr>
          <p:cNvPicPr>
            <a:picLocks noGrp="1" noChangeAspect="1"/>
          </p:cNvPicPr>
          <p:nvPr>
            <p:ph sz="half" idx="2"/>
          </p:nvPr>
        </p:nvPicPr>
        <p:blipFill>
          <a:blip r:embed="rId2"/>
          <a:stretch>
            <a:fillRect/>
          </a:stretch>
        </p:blipFill>
        <p:spPr>
          <a:xfrm>
            <a:off x="6711950" y="2054566"/>
            <a:ext cx="5332566" cy="3431834"/>
          </a:xfrm>
          <a:prstGeom prst="rect">
            <a:avLst/>
          </a:prstGeom>
          <a:ln>
            <a:noFill/>
          </a:ln>
          <a:effectLst>
            <a:softEdge rad="112500"/>
          </a:effectLst>
        </p:spPr>
      </p:pic>
    </p:spTree>
    <p:extLst>
      <p:ext uri="{BB962C8B-B14F-4D97-AF65-F5344CB8AC3E}">
        <p14:creationId xmlns:p14="http://schemas.microsoft.com/office/powerpoint/2010/main" val="35699324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74000">
              <a:schemeClr val="accent1">
                <a:lumMod val="45000"/>
                <a:lumOff val="55000"/>
              </a:schemeClr>
            </a:gs>
            <a:gs pos="83000">
              <a:schemeClr val="accent1">
                <a:lumMod val="45000"/>
                <a:lumOff val="55000"/>
              </a:schemeClr>
            </a:gs>
            <a:gs pos="41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B0AF4-8FEE-4097-E0FA-DD161E9D6E60}"/>
              </a:ext>
            </a:extLst>
          </p:cNvPr>
          <p:cNvSpPr>
            <a:spLocks noGrp="1"/>
          </p:cNvSpPr>
          <p:nvPr>
            <p:ph type="title"/>
          </p:nvPr>
        </p:nvSpPr>
        <p:spPr>
          <a:xfrm>
            <a:off x="438150" y="619124"/>
            <a:ext cx="4173416" cy="1257299"/>
          </a:xfrm>
        </p:spPr>
        <p:txBody>
          <a:bodyPr vert="horz" lIns="91440" tIns="45720" rIns="91440" bIns="45720" rtlCol="0" anchor="ctr">
            <a:normAutofit/>
          </a:bodyPr>
          <a:lstStyle/>
          <a:p>
            <a:r>
              <a:rPr lang="en-US" dirty="0"/>
              <a:t>Correlation Heatmap</a:t>
            </a:r>
          </a:p>
        </p:txBody>
      </p:sp>
      <p:sp>
        <p:nvSpPr>
          <p:cNvPr id="3" name="Content Placeholder 2">
            <a:extLst>
              <a:ext uri="{FF2B5EF4-FFF2-40B4-BE49-F238E27FC236}">
                <a16:creationId xmlns:a16="http://schemas.microsoft.com/office/drawing/2014/main" id="{07ACE86F-15A5-FC89-B980-25FC111FA601}"/>
              </a:ext>
            </a:extLst>
          </p:cNvPr>
          <p:cNvSpPr>
            <a:spLocks noGrp="1"/>
          </p:cNvSpPr>
          <p:nvPr>
            <p:ph sz="half" idx="1"/>
          </p:nvPr>
        </p:nvSpPr>
        <p:spPr>
          <a:xfrm>
            <a:off x="438149" y="1762125"/>
            <a:ext cx="6372225" cy="4215546"/>
          </a:xfrm>
        </p:spPr>
        <p:txBody>
          <a:bodyPr vert="horz" lIns="91440" tIns="45720" rIns="91440" bIns="45720" rtlCol="0">
            <a:normAutofit/>
          </a:bodyPr>
          <a:lstStyle/>
          <a:p>
            <a:pPr marL="0">
              <a:lnSpc>
                <a:spcPct val="110000"/>
              </a:lnSpc>
              <a:buNone/>
            </a:pPr>
            <a:r>
              <a:rPr lang="en-US" sz="900" b="1" dirty="0"/>
              <a:t>Introduction to Temporal Analysis</a:t>
            </a:r>
          </a:p>
          <a:p>
            <a:pPr>
              <a:lnSpc>
                <a:spcPct val="110000"/>
              </a:lnSpc>
            </a:pPr>
            <a:r>
              <a:rPr lang="en-US" sz="900" dirty="0"/>
              <a:t>Unraveling the intricacies of air quality dynamics in Delhi through meticulous temporal analysis.</a:t>
            </a:r>
          </a:p>
          <a:p>
            <a:pPr>
              <a:lnSpc>
                <a:spcPct val="110000"/>
              </a:lnSpc>
            </a:pPr>
            <a:r>
              <a:rPr lang="en-US" sz="900" dirty="0"/>
              <a:t>Advanced time series decomposition techniques employed for trend identification and seasonality exploration.</a:t>
            </a:r>
          </a:p>
          <a:p>
            <a:pPr marL="0">
              <a:lnSpc>
                <a:spcPct val="110000"/>
              </a:lnSpc>
              <a:buNone/>
            </a:pPr>
            <a:r>
              <a:rPr lang="en-US" sz="900" b="1" dirty="0"/>
              <a:t>Data Integration for Holistic Insight:</a:t>
            </a:r>
          </a:p>
          <a:p>
            <a:pPr>
              <a:lnSpc>
                <a:spcPct val="110000"/>
              </a:lnSpc>
            </a:pPr>
            <a:r>
              <a:rPr lang="en-US" sz="900" dirty="0"/>
              <a:t>Amalgamation of city_day and </a:t>
            </a:r>
            <a:r>
              <a:rPr lang="en-US" sz="900" dirty="0" err="1"/>
              <a:t>city_hour</a:t>
            </a:r>
            <a:r>
              <a:rPr lang="en-US" sz="900" dirty="0"/>
              <a:t> datasets to create a comprehensive repository.</a:t>
            </a:r>
          </a:p>
          <a:p>
            <a:pPr>
              <a:lnSpc>
                <a:spcPct val="110000"/>
              </a:lnSpc>
            </a:pPr>
            <a:r>
              <a:rPr lang="en-US" sz="900" dirty="0"/>
              <a:t>Seamless transition between daily and hourly data for a holistic understanding of temporal fluctuations.</a:t>
            </a:r>
          </a:p>
          <a:p>
            <a:pPr marL="0">
              <a:lnSpc>
                <a:spcPct val="110000"/>
              </a:lnSpc>
              <a:buNone/>
            </a:pPr>
            <a:r>
              <a:rPr lang="en-US" sz="900" b="1" dirty="0"/>
              <a:t>Focus on Delhi's Unique Pollution Dynamics:</a:t>
            </a:r>
          </a:p>
          <a:p>
            <a:pPr>
              <a:lnSpc>
                <a:spcPct val="110000"/>
              </a:lnSpc>
            </a:pPr>
            <a:r>
              <a:rPr lang="en-US" sz="900" dirty="0"/>
              <a:t>Application of judicious data filtration to isolate Delhi, the epicenter of the study.</a:t>
            </a:r>
          </a:p>
          <a:p>
            <a:pPr>
              <a:lnSpc>
                <a:spcPct val="110000"/>
              </a:lnSpc>
            </a:pPr>
            <a:r>
              <a:rPr lang="en-US" sz="900" dirty="0"/>
              <a:t>In-depth scrutiny of the capital city's unique pollution dynamics.</a:t>
            </a:r>
          </a:p>
          <a:p>
            <a:pPr marL="0">
              <a:lnSpc>
                <a:spcPct val="110000"/>
              </a:lnSpc>
              <a:buNone/>
            </a:pPr>
            <a:r>
              <a:rPr lang="en-US" sz="900" b="1" dirty="0"/>
              <a:t>Creation of Correlation Heatmap:</a:t>
            </a:r>
          </a:p>
          <a:p>
            <a:pPr>
              <a:lnSpc>
                <a:spcPct val="110000"/>
              </a:lnSpc>
            </a:pPr>
            <a:r>
              <a:rPr lang="en-US" sz="900" dirty="0"/>
              <a:t>Selection of key pollutants including PM2.5, PM10, NO, NO2, CO, SO2, and others.</a:t>
            </a:r>
          </a:p>
          <a:p>
            <a:pPr>
              <a:lnSpc>
                <a:spcPct val="110000"/>
              </a:lnSpc>
            </a:pPr>
            <a:r>
              <a:rPr lang="en-US" sz="900" dirty="0"/>
              <a:t>Visualization through a correlation heatmap, providing a vivid representation of pollutant interplay.</a:t>
            </a:r>
          </a:p>
          <a:p>
            <a:pPr marL="0">
              <a:lnSpc>
                <a:spcPct val="110000"/>
              </a:lnSpc>
              <a:buNone/>
            </a:pPr>
            <a:r>
              <a:rPr lang="en-US" sz="900" b="1" dirty="0"/>
              <a:t>Insights and Implications:</a:t>
            </a:r>
          </a:p>
          <a:p>
            <a:pPr>
              <a:lnSpc>
                <a:spcPct val="110000"/>
              </a:lnSpc>
            </a:pPr>
            <a:r>
              <a:rPr lang="en-US" sz="900" dirty="0"/>
              <a:t>Empirical revelation of the interdependence, strength, and directionality of pollutant associations.</a:t>
            </a:r>
          </a:p>
          <a:p>
            <a:pPr>
              <a:lnSpc>
                <a:spcPct val="110000"/>
              </a:lnSpc>
            </a:pPr>
            <a:r>
              <a:rPr lang="en-US" sz="900" dirty="0"/>
              <a:t>Correlation heatmap guides the exploration of meaningful insights into Delhi's air quality dynamics.</a:t>
            </a:r>
          </a:p>
        </p:txBody>
      </p:sp>
      <p:pic>
        <p:nvPicPr>
          <p:cNvPr id="6" name="Content Placeholder 5">
            <a:extLst>
              <a:ext uri="{FF2B5EF4-FFF2-40B4-BE49-F238E27FC236}">
                <a16:creationId xmlns:a16="http://schemas.microsoft.com/office/drawing/2014/main" id="{65E30209-F48B-AE9F-BF97-28615F6B729A}"/>
              </a:ext>
            </a:extLst>
          </p:cNvPr>
          <p:cNvPicPr>
            <a:picLocks noGrp="1" noChangeAspect="1"/>
          </p:cNvPicPr>
          <p:nvPr>
            <p:ph sz="half" idx="2"/>
          </p:nvPr>
        </p:nvPicPr>
        <p:blipFill rotWithShape="1">
          <a:blip r:embed="rId2"/>
          <a:srcRect l="12710" r="19367" b="-2"/>
          <a:stretch/>
        </p:blipFill>
        <p:spPr>
          <a:xfrm>
            <a:off x="7131816" y="1378256"/>
            <a:ext cx="4173416" cy="41014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3396560"/>
      </p:ext>
    </p:extLst>
  </p:cSld>
  <p:clrMapOvr>
    <a:masterClrMapping/>
  </p:clrMapOvr>
  <p:transition spd="slow">
    <p:wipe/>
  </p:transition>
</p:sld>
</file>

<file path=ppt/theme/theme1.xml><?xml version="1.0" encoding="utf-8"?>
<a:theme xmlns:a="http://schemas.openxmlformats.org/drawingml/2006/main" name="SwellVTI">
  <a:themeElements>
    <a:clrScheme name="AnalogousFromLightSeedLeftStep">
      <a:dk1>
        <a:srgbClr val="000000"/>
      </a:dk1>
      <a:lt1>
        <a:srgbClr val="FFFFFF"/>
      </a:lt1>
      <a:dk2>
        <a:srgbClr val="41243E"/>
      </a:dk2>
      <a:lt2>
        <a:srgbClr val="E2E6E8"/>
      </a:lt2>
      <a:accent1>
        <a:srgbClr val="C39983"/>
      </a:accent1>
      <a:accent2>
        <a:srgbClr val="BF7A7F"/>
      </a:accent2>
      <a:accent3>
        <a:srgbClr val="CB92AE"/>
      </a:accent3>
      <a:accent4>
        <a:srgbClr val="BF7AB9"/>
      </a:accent4>
      <a:accent5>
        <a:srgbClr val="B892CB"/>
      </a:accent5>
      <a:accent6>
        <a:srgbClr val="8B7ABF"/>
      </a:accent6>
      <a:hlink>
        <a:srgbClr val="5B879D"/>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emplate>Organic</Template>
  <TotalTime>322</TotalTime>
  <Words>1726</Words>
  <Application>Microsoft Office PowerPoint</Application>
  <PresentationFormat>Widescreen</PresentationFormat>
  <Paragraphs>111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Neue Haas Grotesk Text Pro</vt:lpstr>
      <vt:lpstr>Times New Roman</vt:lpstr>
      <vt:lpstr>Wingdings</vt:lpstr>
      <vt:lpstr>SwellVTI</vt:lpstr>
      <vt:lpstr> Advancing Air Quality Forecasting in Delhi</vt:lpstr>
      <vt:lpstr>INTRODUCTION</vt:lpstr>
      <vt:lpstr>Aim and Objectives</vt:lpstr>
      <vt:lpstr> Literature Review</vt:lpstr>
      <vt:lpstr> Problem Statement</vt:lpstr>
      <vt:lpstr>Methodology</vt:lpstr>
      <vt:lpstr> Results &amp; Discussion</vt:lpstr>
      <vt:lpstr>PM2.5 levels in Delhi against other cities.</vt:lpstr>
      <vt:lpstr>Correlation Heatmap</vt:lpstr>
      <vt:lpstr>Impact of lockdown measures on PM10 levels in Delhi</vt:lpstr>
      <vt:lpstr>Impact of lockdown measures on NO &amp; NO2 levels in Delhi</vt:lpstr>
      <vt:lpstr>Impact of lockdown measures on SO2 levels in Delhi</vt:lpstr>
      <vt:lpstr>AQI Dynamics</vt:lpstr>
      <vt:lpstr>CONCLUSION</vt:lpstr>
      <vt:lpstr>FUTURE WORKS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Analysis: A Comprehensive Study</dc:title>
  <dc:creator>jatin goswami</dc:creator>
  <cp:lastModifiedBy>jatin goswami</cp:lastModifiedBy>
  <cp:revision>5</cp:revision>
  <dcterms:created xsi:type="dcterms:W3CDTF">2024-01-29T11:01:59Z</dcterms:created>
  <dcterms:modified xsi:type="dcterms:W3CDTF">2024-01-29T16:37:39Z</dcterms:modified>
</cp:coreProperties>
</file>